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A70B70-B31E-46CE-B120-3F7270D3EF9E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B73315-A4CE-4EE6-A877-E9A4E2133D18}">
      <dgm:prSet phldrT="[Text]"/>
      <dgm:spPr/>
      <dgm:t>
        <a:bodyPr/>
        <a:lstStyle/>
        <a:p>
          <a:r>
            <a:rPr lang="cs-CZ" b="1" dirty="0"/>
            <a:t>Obecná jména</a:t>
          </a:r>
        </a:p>
      </dgm:t>
    </dgm:pt>
    <dgm:pt modelId="{DE0D6544-4895-450C-9823-C58EB2B19004}" type="parTrans" cxnId="{92F1C0A7-93E8-4D1E-9EC4-392C1FB0FA71}">
      <dgm:prSet/>
      <dgm:spPr/>
      <dgm:t>
        <a:bodyPr/>
        <a:lstStyle/>
        <a:p>
          <a:endParaRPr lang="cs-CZ"/>
        </a:p>
      </dgm:t>
    </dgm:pt>
    <dgm:pt modelId="{CF9E716F-0239-441D-A2B8-A5B16448A358}" type="sibTrans" cxnId="{92F1C0A7-93E8-4D1E-9EC4-392C1FB0FA71}">
      <dgm:prSet/>
      <dgm:spPr/>
      <dgm:t>
        <a:bodyPr/>
        <a:lstStyle/>
        <a:p>
          <a:endParaRPr lang="cs-CZ"/>
        </a:p>
      </dgm:t>
    </dgm:pt>
    <dgm:pt modelId="{0B5B0647-46B0-4843-A588-18831D49EA03}">
      <dgm:prSet phldrT="[Text]" custT="1"/>
      <dgm:spPr/>
      <dgm:t>
        <a:bodyPr/>
        <a:lstStyle/>
        <a:p>
          <a:r>
            <a:rPr lang="cs-CZ" sz="2800" dirty="0"/>
            <a:t>ulice, hory, vesnice, pes, kočka, dům, restaurace,…</a:t>
          </a:r>
        </a:p>
      </dgm:t>
    </dgm:pt>
    <dgm:pt modelId="{2384BB5A-92DB-452F-BA95-42B3EBCE103D}" type="parTrans" cxnId="{41BE4A5F-2EDF-4CEB-9306-9CD2F7DF02DE}">
      <dgm:prSet/>
      <dgm:spPr/>
      <dgm:t>
        <a:bodyPr/>
        <a:lstStyle/>
        <a:p>
          <a:endParaRPr lang="cs-CZ"/>
        </a:p>
      </dgm:t>
    </dgm:pt>
    <dgm:pt modelId="{C714A6A7-77A4-427D-B5A7-986FCDF4E352}" type="sibTrans" cxnId="{41BE4A5F-2EDF-4CEB-9306-9CD2F7DF02DE}">
      <dgm:prSet/>
      <dgm:spPr/>
      <dgm:t>
        <a:bodyPr/>
        <a:lstStyle/>
        <a:p>
          <a:endParaRPr lang="cs-CZ"/>
        </a:p>
      </dgm:t>
    </dgm:pt>
    <dgm:pt modelId="{67653E31-3BB9-48B0-81E2-5EF269A697CE}">
      <dgm:prSet phldrT="[Text]"/>
      <dgm:spPr/>
      <dgm:t>
        <a:bodyPr/>
        <a:lstStyle/>
        <a:p>
          <a:r>
            <a:rPr lang="cs-CZ" b="1" dirty="0"/>
            <a:t>Vlastní jména</a:t>
          </a:r>
        </a:p>
      </dgm:t>
    </dgm:pt>
    <dgm:pt modelId="{1EB6B611-E614-4D73-804A-FD6B14DE5F3A}" type="parTrans" cxnId="{E9ACEC86-FC9B-496E-9AEE-E6432EDB41E8}">
      <dgm:prSet/>
      <dgm:spPr/>
      <dgm:t>
        <a:bodyPr/>
        <a:lstStyle/>
        <a:p>
          <a:endParaRPr lang="cs-CZ"/>
        </a:p>
      </dgm:t>
    </dgm:pt>
    <dgm:pt modelId="{D275216A-441F-458C-9590-D0CAB4733A16}" type="sibTrans" cxnId="{E9ACEC86-FC9B-496E-9AEE-E6432EDB41E8}">
      <dgm:prSet/>
      <dgm:spPr/>
      <dgm:t>
        <a:bodyPr/>
        <a:lstStyle/>
        <a:p>
          <a:endParaRPr lang="cs-CZ"/>
        </a:p>
      </dgm:t>
    </dgm:pt>
    <dgm:pt modelId="{FC9EAA90-3D97-45E3-9C79-263CDBD3AF07}">
      <dgm:prSet phldrT="[Text]" custT="1"/>
      <dgm:spPr/>
      <dgm:t>
        <a:bodyPr/>
        <a:lstStyle/>
        <a:p>
          <a:r>
            <a:rPr lang="cs-CZ" sz="2800" dirty="0"/>
            <a:t>Příčná ulice, Krušné hory, pes Alík, kočka Micka, dům U Jelena, restaurace Bouda</a:t>
          </a:r>
        </a:p>
      </dgm:t>
    </dgm:pt>
    <dgm:pt modelId="{A6D7D722-65D6-463E-9E2A-8127CC652E76}" type="parTrans" cxnId="{7D2AA17D-93C2-486A-AB4F-51F6ABDAD46F}">
      <dgm:prSet/>
      <dgm:spPr/>
      <dgm:t>
        <a:bodyPr/>
        <a:lstStyle/>
        <a:p>
          <a:endParaRPr lang="cs-CZ"/>
        </a:p>
      </dgm:t>
    </dgm:pt>
    <dgm:pt modelId="{79CFB56F-0040-4902-B9D5-4B243D731087}" type="sibTrans" cxnId="{7D2AA17D-93C2-486A-AB4F-51F6ABDAD46F}">
      <dgm:prSet/>
      <dgm:spPr/>
      <dgm:t>
        <a:bodyPr/>
        <a:lstStyle/>
        <a:p>
          <a:endParaRPr lang="cs-CZ"/>
        </a:p>
      </dgm:t>
    </dgm:pt>
    <dgm:pt modelId="{03440699-9469-4574-8E9E-BF28A6089D40}" type="pres">
      <dgm:prSet presAssocID="{F7A70B70-B31E-46CE-B120-3F7270D3EF9E}" presName="Name0" presStyleCnt="0">
        <dgm:presLayoutVars>
          <dgm:dir/>
          <dgm:animLvl val="lvl"/>
          <dgm:resizeHandles val="exact"/>
        </dgm:presLayoutVars>
      </dgm:prSet>
      <dgm:spPr/>
    </dgm:pt>
    <dgm:pt modelId="{86F4057F-1BAD-4FB2-ABA6-2FDF97EE83E6}" type="pres">
      <dgm:prSet presAssocID="{9FB73315-A4CE-4EE6-A877-E9A4E2133D18}" presName="linNode" presStyleCnt="0"/>
      <dgm:spPr/>
    </dgm:pt>
    <dgm:pt modelId="{3E1BF72A-2D03-4443-AFFD-DCD666828ED9}" type="pres">
      <dgm:prSet presAssocID="{9FB73315-A4CE-4EE6-A877-E9A4E2133D18}" presName="parTx" presStyleLbl="revTx" presStyleIdx="0" presStyleCnt="2">
        <dgm:presLayoutVars>
          <dgm:chMax val="1"/>
          <dgm:bulletEnabled val="1"/>
        </dgm:presLayoutVars>
      </dgm:prSet>
      <dgm:spPr/>
    </dgm:pt>
    <dgm:pt modelId="{F55F2FE8-3E19-4F44-9893-2AA1E5A58FA1}" type="pres">
      <dgm:prSet presAssocID="{9FB73315-A4CE-4EE6-A877-E9A4E2133D18}" presName="bracket" presStyleLbl="parChTrans1D1" presStyleIdx="0" presStyleCnt="2"/>
      <dgm:spPr/>
    </dgm:pt>
    <dgm:pt modelId="{8C3FCAFC-7A67-4DA9-A18E-7844160404DF}" type="pres">
      <dgm:prSet presAssocID="{9FB73315-A4CE-4EE6-A877-E9A4E2133D18}" presName="spH" presStyleCnt="0"/>
      <dgm:spPr/>
    </dgm:pt>
    <dgm:pt modelId="{C34F7643-4482-453A-B9A3-CF4B6CA990CE}" type="pres">
      <dgm:prSet presAssocID="{9FB73315-A4CE-4EE6-A877-E9A4E2133D18}" presName="desTx" presStyleLbl="node1" presStyleIdx="0" presStyleCnt="2">
        <dgm:presLayoutVars>
          <dgm:bulletEnabled val="1"/>
        </dgm:presLayoutVars>
      </dgm:prSet>
      <dgm:spPr/>
    </dgm:pt>
    <dgm:pt modelId="{47DED135-3E4D-45E6-8DFC-2361FE8FF6CF}" type="pres">
      <dgm:prSet presAssocID="{CF9E716F-0239-441D-A2B8-A5B16448A358}" presName="spV" presStyleCnt="0"/>
      <dgm:spPr/>
    </dgm:pt>
    <dgm:pt modelId="{BC886347-9B24-4A95-B600-DD1E99415DD3}" type="pres">
      <dgm:prSet presAssocID="{67653E31-3BB9-48B0-81E2-5EF269A697CE}" presName="linNode" presStyleCnt="0"/>
      <dgm:spPr/>
    </dgm:pt>
    <dgm:pt modelId="{7901D226-098E-4F89-B9FF-DA1CA682F915}" type="pres">
      <dgm:prSet presAssocID="{67653E31-3BB9-48B0-81E2-5EF269A697CE}" presName="parTx" presStyleLbl="revTx" presStyleIdx="1" presStyleCnt="2">
        <dgm:presLayoutVars>
          <dgm:chMax val="1"/>
          <dgm:bulletEnabled val="1"/>
        </dgm:presLayoutVars>
      </dgm:prSet>
      <dgm:spPr/>
    </dgm:pt>
    <dgm:pt modelId="{0ED76C2F-0BBB-43B4-B76F-646CD2361245}" type="pres">
      <dgm:prSet presAssocID="{67653E31-3BB9-48B0-81E2-5EF269A697CE}" presName="bracket" presStyleLbl="parChTrans1D1" presStyleIdx="1" presStyleCnt="2"/>
      <dgm:spPr/>
    </dgm:pt>
    <dgm:pt modelId="{2B62491D-C63F-4054-AD6A-9E10B71556F0}" type="pres">
      <dgm:prSet presAssocID="{67653E31-3BB9-48B0-81E2-5EF269A697CE}" presName="spH" presStyleCnt="0"/>
      <dgm:spPr/>
    </dgm:pt>
    <dgm:pt modelId="{EA37F421-66EB-4B1D-982F-FAAF6A7C5247}" type="pres">
      <dgm:prSet presAssocID="{67653E31-3BB9-48B0-81E2-5EF269A697CE}" presName="desTx" presStyleLbl="node1" presStyleIdx="1" presStyleCnt="2">
        <dgm:presLayoutVars>
          <dgm:bulletEnabled val="1"/>
        </dgm:presLayoutVars>
      </dgm:prSet>
      <dgm:spPr/>
    </dgm:pt>
  </dgm:ptLst>
  <dgm:cxnLst>
    <dgm:cxn modelId="{04BF8811-4D05-4586-B183-E8B967978DEA}" type="presOf" srcId="{F7A70B70-B31E-46CE-B120-3F7270D3EF9E}" destId="{03440699-9469-4574-8E9E-BF28A6089D40}" srcOrd="0" destOrd="0" presId="urn:diagrams.loki3.com/BracketList+Icon"/>
    <dgm:cxn modelId="{D176B040-9984-4F8C-A2C6-8646C0CC0453}" type="presOf" srcId="{0B5B0647-46B0-4843-A588-18831D49EA03}" destId="{C34F7643-4482-453A-B9A3-CF4B6CA990CE}" srcOrd="0" destOrd="0" presId="urn:diagrams.loki3.com/BracketList+Icon"/>
    <dgm:cxn modelId="{41BE4A5F-2EDF-4CEB-9306-9CD2F7DF02DE}" srcId="{9FB73315-A4CE-4EE6-A877-E9A4E2133D18}" destId="{0B5B0647-46B0-4843-A588-18831D49EA03}" srcOrd="0" destOrd="0" parTransId="{2384BB5A-92DB-452F-BA95-42B3EBCE103D}" sibTransId="{C714A6A7-77A4-427D-B5A7-986FCDF4E352}"/>
    <dgm:cxn modelId="{A2076274-ADD6-49B3-9111-A6BB23D18082}" type="presOf" srcId="{9FB73315-A4CE-4EE6-A877-E9A4E2133D18}" destId="{3E1BF72A-2D03-4443-AFFD-DCD666828ED9}" srcOrd="0" destOrd="0" presId="urn:diagrams.loki3.com/BracketList+Icon"/>
    <dgm:cxn modelId="{7D2AA17D-93C2-486A-AB4F-51F6ABDAD46F}" srcId="{67653E31-3BB9-48B0-81E2-5EF269A697CE}" destId="{FC9EAA90-3D97-45E3-9C79-263CDBD3AF07}" srcOrd="0" destOrd="0" parTransId="{A6D7D722-65D6-463E-9E2A-8127CC652E76}" sibTransId="{79CFB56F-0040-4902-B9D5-4B243D731087}"/>
    <dgm:cxn modelId="{E9ACEC86-FC9B-496E-9AEE-E6432EDB41E8}" srcId="{F7A70B70-B31E-46CE-B120-3F7270D3EF9E}" destId="{67653E31-3BB9-48B0-81E2-5EF269A697CE}" srcOrd="1" destOrd="0" parTransId="{1EB6B611-E614-4D73-804A-FD6B14DE5F3A}" sibTransId="{D275216A-441F-458C-9590-D0CAB4733A16}"/>
    <dgm:cxn modelId="{92F1C0A7-93E8-4D1E-9EC4-392C1FB0FA71}" srcId="{F7A70B70-B31E-46CE-B120-3F7270D3EF9E}" destId="{9FB73315-A4CE-4EE6-A877-E9A4E2133D18}" srcOrd="0" destOrd="0" parTransId="{DE0D6544-4895-450C-9823-C58EB2B19004}" sibTransId="{CF9E716F-0239-441D-A2B8-A5B16448A358}"/>
    <dgm:cxn modelId="{4C36CBBA-A25E-49B7-9A13-C4597E86BB93}" type="presOf" srcId="{67653E31-3BB9-48B0-81E2-5EF269A697CE}" destId="{7901D226-098E-4F89-B9FF-DA1CA682F915}" srcOrd="0" destOrd="0" presId="urn:diagrams.loki3.com/BracketList+Icon"/>
    <dgm:cxn modelId="{E49B5ED9-42CE-4992-A81B-7018528B6500}" type="presOf" srcId="{FC9EAA90-3D97-45E3-9C79-263CDBD3AF07}" destId="{EA37F421-66EB-4B1D-982F-FAAF6A7C5247}" srcOrd="0" destOrd="0" presId="urn:diagrams.loki3.com/BracketList+Icon"/>
    <dgm:cxn modelId="{1D03B270-FA4B-4EA3-AFBC-A50920AFD720}" type="presParOf" srcId="{03440699-9469-4574-8E9E-BF28A6089D40}" destId="{86F4057F-1BAD-4FB2-ABA6-2FDF97EE83E6}" srcOrd="0" destOrd="0" presId="urn:diagrams.loki3.com/BracketList+Icon"/>
    <dgm:cxn modelId="{22F17779-B8D6-49F1-B267-4FAF5BAEA720}" type="presParOf" srcId="{86F4057F-1BAD-4FB2-ABA6-2FDF97EE83E6}" destId="{3E1BF72A-2D03-4443-AFFD-DCD666828ED9}" srcOrd="0" destOrd="0" presId="urn:diagrams.loki3.com/BracketList+Icon"/>
    <dgm:cxn modelId="{CC526789-AA04-4FE9-8926-3B05E5E88D03}" type="presParOf" srcId="{86F4057F-1BAD-4FB2-ABA6-2FDF97EE83E6}" destId="{F55F2FE8-3E19-4F44-9893-2AA1E5A58FA1}" srcOrd="1" destOrd="0" presId="urn:diagrams.loki3.com/BracketList+Icon"/>
    <dgm:cxn modelId="{7A8C5D59-3567-457B-9EAD-E6A861709518}" type="presParOf" srcId="{86F4057F-1BAD-4FB2-ABA6-2FDF97EE83E6}" destId="{8C3FCAFC-7A67-4DA9-A18E-7844160404DF}" srcOrd="2" destOrd="0" presId="urn:diagrams.loki3.com/BracketList+Icon"/>
    <dgm:cxn modelId="{E2A50DB1-E8B1-43BD-A74D-1C104F7BDB45}" type="presParOf" srcId="{86F4057F-1BAD-4FB2-ABA6-2FDF97EE83E6}" destId="{C34F7643-4482-453A-B9A3-CF4B6CA990CE}" srcOrd="3" destOrd="0" presId="urn:diagrams.loki3.com/BracketList+Icon"/>
    <dgm:cxn modelId="{3240693C-B36A-4BB7-B624-5AF8C9DEF072}" type="presParOf" srcId="{03440699-9469-4574-8E9E-BF28A6089D40}" destId="{47DED135-3E4D-45E6-8DFC-2361FE8FF6CF}" srcOrd="1" destOrd="0" presId="urn:diagrams.loki3.com/BracketList+Icon"/>
    <dgm:cxn modelId="{C15D4C06-DCD8-4EB0-BF46-BD419B2FB000}" type="presParOf" srcId="{03440699-9469-4574-8E9E-BF28A6089D40}" destId="{BC886347-9B24-4A95-B600-DD1E99415DD3}" srcOrd="2" destOrd="0" presId="urn:diagrams.loki3.com/BracketList+Icon"/>
    <dgm:cxn modelId="{6905C43D-8245-48A2-85B0-53EEFFEAD4ED}" type="presParOf" srcId="{BC886347-9B24-4A95-B600-DD1E99415DD3}" destId="{7901D226-098E-4F89-B9FF-DA1CA682F915}" srcOrd="0" destOrd="0" presId="urn:diagrams.loki3.com/BracketList+Icon"/>
    <dgm:cxn modelId="{EB7724C0-E33D-458C-BF48-74218785AA6A}" type="presParOf" srcId="{BC886347-9B24-4A95-B600-DD1E99415DD3}" destId="{0ED76C2F-0BBB-43B4-B76F-646CD2361245}" srcOrd="1" destOrd="0" presId="urn:diagrams.loki3.com/BracketList+Icon"/>
    <dgm:cxn modelId="{8B2AF83F-27C1-42E8-B2C2-94F7FAC6742E}" type="presParOf" srcId="{BC886347-9B24-4A95-B600-DD1E99415DD3}" destId="{2B62491D-C63F-4054-AD6A-9E10B71556F0}" srcOrd="2" destOrd="0" presId="urn:diagrams.loki3.com/BracketList+Icon"/>
    <dgm:cxn modelId="{A1C611B2-7A3D-4B23-97E9-242742384986}" type="presParOf" srcId="{BC886347-9B24-4A95-B600-DD1E99415DD3}" destId="{EA37F421-66EB-4B1D-982F-FAAF6A7C524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BF72A-2D03-4443-AFFD-DCD666828ED9}">
      <dsp:nvSpPr>
        <dsp:cNvPr id="0" name=""/>
        <dsp:cNvSpPr/>
      </dsp:nvSpPr>
      <dsp:spPr>
        <a:xfrm>
          <a:off x="3591" y="624001"/>
          <a:ext cx="1837037" cy="96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Obecná jména</a:t>
          </a:r>
        </a:p>
      </dsp:txBody>
      <dsp:txXfrm>
        <a:off x="3591" y="624001"/>
        <a:ext cx="1837037" cy="965250"/>
      </dsp:txXfrm>
    </dsp:sp>
    <dsp:sp modelId="{F55F2FE8-3E19-4F44-9893-2AA1E5A58FA1}">
      <dsp:nvSpPr>
        <dsp:cNvPr id="0" name=""/>
        <dsp:cNvSpPr/>
      </dsp:nvSpPr>
      <dsp:spPr>
        <a:xfrm>
          <a:off x="1840629" y="624001"/>
          <a:ext cx="367407" cy="9652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F7643-4482-453A-B9A3-CF4B6CA990CE}">
      <dsp:nvSpPr>
        <dsp:cNvPr id="0" name=""/>
        <dsp:cNvSpPr/>
      </dsp:nvSpPr>
      <dsp:spPr>
        <a:xfrm>
          <a:off x="2354999" y="624001"/>
          <a:ext cx="4996742" cy="9652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ulice, hory, vesnice, pes, kočka, dům, restaurace,…</a:t>
          </a:r>
        </a:p>
      </dsp:txBody>
      <dsp:txXfrm>
        <a:off x="2354999" y="624001"/>
        <a:ext cx="4996742" cy="965250"/>
      </dsp:txXfrm>
    </dsp:sp>
    <dsp:sp modelId="{7901D226-098E-4F89-B9FF-DA1CA682F915}">
      <dsp:nvSpPr>
        <dsp:cNvPr id="0" name=""/>
        <dsp:cNvSpPr/>
      </dsp:nvSpPr>
      <dsp:spPr>
        <a:xfrm>
          <a:off x="3591" y="1878236"/>
          <a:ext cx="1837037" cy="965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marL="0" lvl="0" indent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Vlastní jména</a:t>
          </a:r>
        </a:p>
      </dsp:txBody>
      <dsp:txXfrm>
        <a:off x="3591" y="1878236"/>
        <a:ext cx="1837037" cy="965250"/>
      </dsp:txXfrm>
    </dsp:sp>
    <dsp:sp modelId="{0ED76C2F-0BBB-43B4-B76F-646CD2361245}">
      <dsp:nvSpPr>
        <dsp:cNvPr id="0" name=""/>
        <dsp:cNvSpPr/>
      </dsp:nvSpPr>
      <dsp:spPr>
        <a:xfrm>
          <a:off x="1840629" y="1697251"/>
          <a:ext cx="367407" cy="13272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7F421-66EB-4B1D-982F-FAAF6A7C5247}">
      <dsp:nvSpPr>
        <dsp:cNvPr id="0" name=""/>
        <dsp:cNvSpPr/>
      </dsp:nvSpPr>
      <dsp:spPr>
        <a:xfrm>
          <a:off x="2354999" y="1697251"/>
          <a:ext cx="4996742" cy="1327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800" kern="1200" dirty="0"/>
            <a:t>Příčná ulice, Krušné hory, pes Alík, kočka Micka, dům U Jelena, restaurace Bouda</a:t>
          </a:r>
        </a:p>
      </dsp:txBody>
      <dsp:txXfrm>
        <a:off x="2354999" y="1697251"/>
        <a:ext cx="4996742" cy="1327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Svislý seznam se složenými závorkami"/>
  <dgm:desc val="Umožňuje znázornit seskupené bloky informací.  Tato volba je vhodná pro velké množství textu úrovně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AD8235-C423-4E73-967B-587BA6F09FD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70D6F7-E6A8-49A5-9389-6C330B62471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FFD3E-9067-4F5C-9737-011C2DEE5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   </a:t>
            </a:r>
            <a:r>
              <a:rPr lang="cs-CZ" b="1" dirty="0"/>
              <a:t>PODSTATNÁ JMÉNA	</a:t>
            </a:r>
            <a:r>
              <a:rPr lang="cs-CZ" dirty="0"/>
              <a:t>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04C93D-32A7-48B5-A24C-825A58F495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OBECNÁ A VLASTNÍ</a:t>
            </a:r>
          </a:p>
        </p:txBody>
      </p:sp>
    </p:spTree>
    <p:extLst>
      <p:ext uri="{BB962C8B-B14F-4D97-AF65-F5344CB8AC3E}">
        <p14:creationId xmlns:p14="http://schemas.microsoft.com/office/powerpoint/2010/main" val="118330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65806"/>
              </p:ext>
            </p:extLst>
          </p:nvPr>
        </p:nvGraphicFramePr>
        <p:xfrm>
          <a:off x="1331640" y="1340772"/>
          <a:ext cx="6443321" cy="3528389"/>
        </p:xfrm>
        <a:graphic>
          <a:graphicData uri="http://schemas.openxmlformats.org/drawingml/2006/table">
            <a:tbl>
              <a:tblPr firstRow="1" firstCol="1" bandRow="1"/>
              <a:tblGrid>
                <a:gridCol w="1239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3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Použití zdroje: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Český jazyk – Učebnice pro 7. ročník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91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Citace: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[VLADIMÍRA BIČÍKOVÁ, Zdeněk Topil a Ilustrace Arna JURAČKOVÁ]. </a:t>
                      </a:r>
                      <a:r>
                        <a:rPr kumimoji="0" lang="cs-CZ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Český jazyk: učebnice pro 7. ročník</a:t>
                      </a: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2. vyd. Havlíčkův Brod: Tobiáš, 2005. ISBN 80-731-1037-7. 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5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kumimoji="0" lang="cs-CZ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68425" y="3005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368425" y="476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A65F1-4760-49D5-8850-6ED72206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Dobrý den, děti,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E66AF-3691-4C56-AA68-FCA933C4E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dirty="0"/>
              <a:t>na dnešní hodině </a:t>
            </a:r>
            <a:r>
              <a:rPr lang="cs-CZ" dirty="0" err="1"/>
              <a:t>Čj</a:t>
            </a:r>
            <a:r>
              <a:rPr lang="cs-CZ" dirty="0"/>
              <a:t> budeme pokračovat v informacích o obecných a vlastních jménech. Je to učivo pro náš život důležité, a proto si ho zopakujeme.</a:t>
            </a:r>
          </a:p>
          <a:p>
            <a:pPr marL="82296" indent="0">
              <a:buNone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Prezentace je ryze výkladová. Má za cíl zorientovat vás v problematice obecných a vlastních jmen.  Poskytuje hlubší informace o pravopisu velkých písmen ve vlastních jménech jednoslovných i více slovných.</a:t>
            </a:r>
          </a:p>
          <a:p>
            <a:pPr marL="82296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Učivo budete procvičovat do slohového sešitu z opačné strany, protože školní sešit máte ve škole. To nevadí. Další procvičování bude na pracovních listech, které si založíme do portfolia. </a:t>
            </a:r>
          </a:p>
          <a:p>
            <a:pPr marL="82296" indent="0">
              <a:buNone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Přeji vám příjemnou práci.</a:t>
            </a:r>
          </a:p>
          <a:p>
            <a:pPr marL="82296" indent="0">
              <a:buNone/>
            </a:pPr>
            <a:r>
              <a:rPr lang="cs-CZ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J. Lomitzká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967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Vlastní a obecná jména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Velké písmeno píšeme na </a:t>
            </a:r>
            <a:r>
              <a:rPr lang="cs-CZ" b="1" dirty="0">
                <a:solidFill>
                  <a:srgbClr val="00B0F0"/>
                </a:solidFill>
              </a:rPr>
              <a:t>začátku vlastních jmen</a:t>
            </a:r>
            <a:r>
              <a:rPr lang="cs-CZ" dirty="0"/>
              <a:t>, kterými pojmenováváme konkrétní jedinečný jev – osobu, zvíře i věc.</a:t>
            </a:r>
          </a:p>
          <a:p>
            <a:r>
              <a:rPr lang="cs-CZ" dirty="0"/>
              <a:t>Vzpomene se někdo, čím se liší vlastní jména od jmen obecných?</a:t>
            </a:r>
          </a:p>
        </p:txBody>
      </p:sp>
    </p:spTree>
    <p:extLst>
      <p:ext uri="{BB962C8B-B14F-4D97-AF65-F5344CB8AC3E}">
        <p14:creationId xmlns:p14="http://schemas.microsoft.com/office/powerpoint/2010/main" val="22698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83878"/>
              </p:ext>
            </p:extLst>
          </p:nvPr>
        </p:nvGraphicFramePr>
        <p:xfrm>
          <a:off x="1475656" y="3645024"/>
          <a:ext cx="7355334" cy="36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16919" y="390171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Obecných slov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mnoho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stovky i tisíce  např.  město, ulice, stát, pohoří, škola, ….</a:t>
            </a:r>
          </a:p>
          <a:p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Protože neoznačují jednu konkrétní věc, osobu či zvíře píšeme je s </a:t>
            </a:r>
            <a:r>
              <a:rPr lang="cs-CZ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malým písmenem</a:t>
            </a:r>
            <a:r>
              <a:rPr lang="cs-C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75656" y="2185399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Naopak za každým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vlastním jménem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si můžeme představit vždy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konkrétní věc, osobu či zvíře. 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Např. : ulice Nerudova,  táta Mirek,  město Brno,…. </a:t>
            </a:r>
          </a:p>
        </p:txBody>
      </p:sp>
    </p:spTree>
    <p:extLst>
      <p:ext uri="{BB962C8B-B14F-4D97-AF65-F5344CB8AC3E}">
        <p14:creationId xmlns:p14="http://schemas.microsoft.com/office/powerpoint/2010/main" val="9852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Rozlišující 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2800" dirty="0"/>
              <a:t>Nebojte se, je to jen </a:t>
            </a:r>
            <a:r>
              <a:rPr lang="cs-CZ" sz="2800" b="1" dirty="0"/>
              <a:t>nový název </a:t>
            </a:r>
            <a:r>
              <a:rPr lang="cs-CZ" sz="2800" dirty="0"/>
              <a:t>pro známou věc.</a:t>
            </a:r>
          </a:p>
          <a:p>
            <a:r>
              <a:rPr lang="cs-CZ" sz="2800" dirty="0"/>
              <a:t>Víme už, co jsou obecná slova a jak se liší od vlastních jmen. </a:t>
            </a:r>
          </a:p>
          <a:p>
            <a:r>
              <a:rPr lang="cs-CZ" sz="2800" dirty="0"/>
              <a:t>A právě to, co je odlišuje - VLASTNÍ JMÉNO - budeme nazývat </a:t>
            </a:r>
            <a:r>
              <a:rPr lang="cs-CZ" sz="2800" dirty="0">
                <a:solidFill>
                  <a:srgbClr val="FF0000"/>
                </a:solidFill>
              </a:rPr>
              <a:t>rozlišujícím přívlastkem. </a:t>
            </a:r>
            <a:r>
              <a:rPr lang="cs-CZ" sz="2800" dirty="0"/>
              <a:t>Proč? Protože od sebe odlišuje jednotlivá obecná slova.</a:t>
            </a:r>
          </a:p>
          <a:p>
            <a:pPr marL="82296" indent="0">
              <a:buNone/>
            </a:pPr>
            <a:r>
              <a:rPr lang="cs-CZ" sz="2800" dirty="0"/>
              <a:t>  např.:         </a:t>
            </a:r>
            <a:r>
              <a:rPr lang="cs-CZ" sz="2800" dirty="0">
                <a:solidFill>
                  <a:srgbClr val="0070C0"/>
                </a:solidFill>
              </a:rPr>
              <a:t>děda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3"/>
                </a:solidFill>
              </a:rPr>
              <a:t>Pepa</a:t>
            </a:r>
          </a:p>
          <a:p>
            <a:pPr marL="82296" indent="0">
              <a:buNone/>
            </a:pPr>
            <a:r>
              <a:rPr lang="cs-CZ" sz="2400" dirty="0"/>
              <a:t>   </a:t>
            </a:r>
          </a:p>
          <a:p>
            <a:pPr marL="82296" indent="0">
              <a:buNone/>
            </a:pPr>
            <a:r>
              <a:rPr lang="cs-CZ" sz="2400" dirty="0"/>
              <a:t> obecné slovo         rozlišující přívlastek = vlastní jméno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203848" y="501317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4644008" y="501317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74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 Black" panose="020B0A04020102020204" pitchFamily="34" charset="0"/>
              </a:rPr>
              <a:t>Jednoslovná a víceslovná vlastní jména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556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sz="2600" dirty="0"/>
              <a:t>Správně, </a:t>
            </a:r>
            <a:r>
              <a:rPr lang="cs-CZ" sz="2600" b="1" dirty="0"/>
              <a:t>jednoslovná</a:t>
            </a:r>
            <a:r>
              <a:rPr lang="cs-CZ" sz="2600" dirty="0"/>
              <a:t> jsou velice jednoduchá a jejich pravopis nemusíme až tolik řešit.</a:t>
            </a:r>
          </a:p>
          <a:p>
            <a:pPr marL="82296" indent="0">
              <a:buNone/>
            </a:pPr>
            <a:r>
              <a:rPr lang="cs-CZ" sz="2600" b="1" dirty="0"/>
              <a:t>Např.</a:t>
            </a:r>
            <a:r>
              <a:rPr lang="cs-CZ" sz="2600" dirty="0"/>
              <a:t>: Krátká ulice – Krátká = rozlišující přívlastek a ulice obecné slovo.</a:t>
            </a:r>
          </a:p>
          <a:p>
            <a:pPr marL="82296" indent="0">
              <a:buNone/>
            </a:pPr>
            <a:r>
              <a:rPr lang="cs-CZ" sz="2600" b="1" dirty="0"/>
              <a:t>Vlastní jména </a:t>
            </a:r>
            <a:r>
              <a:rPr lang="cs-CZ" sz="2600" dirty="0"/>
              <a:t>mohou být víceslovná (sousloví) – co potom? </a:t>
            </a:r>
            <a:r>
              <a:rPr lang="cs-CZ" sz="2600" b="1" dirty="0">
                <a:solidFill>
                  <a:srgbClr val="FF0000"/>
                </a:solidFill>
              </a:rPr>
              <a:t>PRAVIDLA</a:t>
            </a:r>
            <a:r>
              <a:rPr lang="cs-CZ" sz="2600" dirty="0">
                <a:sym typeface="Wingdings" pitchFamily="2" charset="2"/>
              </a:rPr>
              <a:t></a:t>
            </a:r>
          </a:p>
          <a:p>
            <a:r>
              <a:rPr lang="cs-CZ" sz="2600" dirty="0">
                <a:sym typeface="Wingdings" pitchFamily="2" charset="2"/>
              </a:rPr>
              <a:t>Stále platí, že obecná slova píšeme s </a:t>
            </a:r>
            <a:r>
              <a:rPr lang="cs-CZ" sz="2600" b="1" i="1" dirty="0">
                <a:sym typeface="Wingdings" pitchFamily="2" charset="2"/>
              </a:rPr>
              <a:t>malým písmenem</a:t>
            </a:r>
            <a:r>
              <a:rPr lang="cs-CZ" sz="2600" dirty="0">
                <a:sym typeface="Wingdings" pitchFamily="2" charset="2"/>
              </a:rPr>
              <a:t>.</a:t>
            </a:r>
          </a:p>
          <a:p>
            <a:r>
              <a:rPr lang="cs-CZ" sz="2600" b="1" i="1" dirty="0">
                <a:sym typeface="Wingdings" pitchFamily="2" charset="2"/>
              </a:rPr>
              <a:t>Velkým</a:t>
            </a:r>
            <a:r>
              <a:rPr lang="cs-CZ" sz="2600" dirty="0">
                <a:sym typeface="Wingdings" pitchFamily="2" charset="2"/>
              </a:rPr>
              <a:t> pouze vlastní jména, která jsou součástí víceslovného názvu. </a:t>
            </a:r>
          </a:p>
          <a:p>
            <a:pPr marL="82296" indent="0">
              <a:buNone/>
            </a:pPr>
            <a:endParaRPr lang="cs-CZ" sz="2400" dirty="0">
              <a:sym typeface="Wingdings" pitchFamily="2" charset="2"/>
            </a:endParaRPr>
          </a:p>
          <a:p>
            <a:pPr marL="82296" indent="0">
              <a:buNone/>
            </a:pPr>
            <a:r>
              <a:rPr lang="cs-CZ" sz="2400" dirty="0">
                <a:sym typeface="Wingdings" pitchFamily="2" charset="2"/>
              </a:rPr>
              <a:t>Např.: stát</a:t>
            </a:r>
            <a:r>
              <a:rPr lang="cs-CZ" sz="2400" dirty="0">
                <a:solidFill>
                  <a:srgbClr val="FF0000"/>
                </a:solidFill>
                <a:sym typeface="Wingdings" pitchFamily="2" charset="2"/>
              </a:rPr>
              <a:t>   Spolková </a:t>
            </a:r>
            <a:r>
              <a:rPr lang="cs-CZ" sz="2400" dirty="0">
                <a:sym typeface="Wingdings" pitchFamily="2" charset="2"/>
              </a:rPr>
              <a:t>republika </a:t>
            </a:r>
            <a:r>
              <a:rPr lang="cs-CZ" sz="2400" dirty="0">
                <a:solidFill>
                  <a:srgbClr val="FF0000"/>
                </a:solidFill>
                <a:sym typeface="Wingdings" pitchFamily="2" charset="2"/>
              </a:rPr>
              <a:t>Německo</a:t>
            </a:r>
          </a:p>
          <a:p>
            <a:pPr marL="82296" indent="0">
              <a:buNone/>
            </a:pPr>
            <a:r>
              <a:rPr lang="cs-CZ" sz="2800" dirty="0"/>
              <a:t>   </a:t>
            </a:r>
          </a:p>
          <a:p>
            <a:pPr marL="82296" indent="0">
              <a:buNone/>
            </a:pPr>
            <a:r>
              <a:rPr lang="cs-CZ" sz="1900" dirty="0"/>
              <a:t>                               </a:t>
            </a:r>
          </a:p>
          <a:p>
            <a:pPr marL="82296" indent="0">
              <a:buNone/>
            </a:pPr>
            <a:endParaRPr lang="cs-CZ" sz="1900" dirty="0"/>
          </a:p>
          <a:p>
            <a:pPr marL="82296" indent="0">
              <a:buNone/>
            </a:pPr>
            <a:r>
              <a:rPr lang="cs-CZ" sz="1900" dirty="0"/>
              <a:t>obecné sl.                      rozlišující přívlastek   další (zeměpisné) vlastní jméno</a:t>
            </a:r>
          </a:p>
        </p:txBody>
      </p:sp>
      <p:sp>
        <p:nvSpPr>
          <p:cNvPr id="4" name="Obdélník 3"/>
          <p:cNvSpPr/>
          <p:nvPr/>
        </p:nvSpPr>
        <p:spPr>
          <a:xfrm>
            <a:off x="2903476" y="4694981"/>
            <a:ext cx="374441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0800000">
            <a:off x="4139951" y="5410200"/>
            <a:ext cx="360040" cy="576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201591" y="4802993"/>
            <a:ext cx="1224136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10800000">
            <a:off x="6012160" y="5410200"/>
            <a:ext cx="356771" cy="57636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2195737" y="5229199"/>
            <a:ext cx="360040" cy="792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58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latin typeface="Arial Black" panose="020B0A04020102020204" pitchFamily="34" charset="0"/>
              </a:rPr>
              <a:t>Jednoslovná a víceslovná vlastní jména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74121"/>
            <a:ext cx="7498080" cy="4800600"/>
          </a:xfrm>
        </p:spPr>
        <p:txBody>
          <a:bodyPr>
            <a:noAutofit/>
          </a:bodyPr>
          <a:lstStyle/>
          <a:p>
            <a:r>
              <a:rPr lang="cs-CZ" sz="2600" dirty="0"/>
              <a:t>Názvy měst vesnic, čtvrtí a sídlišť jsou všechna s </a:t>
            </a:r>
            <a:r>
              <a:rPr lang="cs-CZ" sz="2600" b="1" i="1" dirty="0">
                <a:solidFill>
                  <a:srgbClr val="0070C0"/>
                </a:solidFill>
              </a:rPr>
              <a:t>velkým písmenem </a:t>
            </a:r>
            <a:r>
              <a:rPr lang="cs-CZ" sz="2600" dirty="0"/>
              <a:t>kromě předložek. </a:t>
            </a:r>
          </a:p>
          <a:p>
            <a:pPr marL="82296" indent="0" algn="just">
              <a:buNone/>
            </a:pPr>
            <a:r>
              <a:rPr lang="cs-CZ" sz="2600" b="1" dirty="0">
                <a:solidFill>
                  <a:srgbClr val="0070C0"/>
                </a:solidFill>
              </a:rPr>
              <a:t>H</a:t>
            </a:r>
            <a:r>
              <a:rPr lang="cs-CZ" sz="2600" dirty="0">
                <a:solidFill>
                  <a:schemeClr val="accent3"/>
                </a:solidFill>
              </a:rPr>
              <a:t>radec </a:t>
            </a:r>
            <a:r>
              <a:rPr lang="cs-CZ" sz="2600" b="1" dirty="0">
                <a:solidFill>
                  <a:srgbClr val="0070C0"/>
                </a:solidFill>
              </a:rPr>
              <a:t>K</a:t>
            </a:r>
            <a:r>
              <a:rPr lang="cs-CZ" sz="2600" dirty="0">
                <a:solidFill>
                  <a:schemeClr val="accent3"/>
                </a:solidFill>
              </a:rPr>
              <a:t>rálové, </a:t>
            </a:r>
            <a:r>
              <a:rPr lang="cs-CZ" sz="2600" b="1" dirty="0">
                <a:solidFill>
                  <a:srgbClr val="0070C0"/>
                </a:solidFill>
              </a:rPr>
              <a:t>N</a:t>
            </a:r>
            <a:r>
              <a:rPr lang="cs-CZ" sz="2600" dirty="0">
                <a:solidFill>
                  <a:schemeClr val="accent3"/>
                </a:solidFill>
              </a:rPr>
              <a:t>ový </a:t>
            </a:r>
            <a:r>
              <a:rPr lang="cs-CZ" sz="2600" b="1" dirty="0">
                <a:solidFill>
                  <a:srgbClr val="0070C0"/>
                </a:solidFill>
              </a:rPr>
              <a:t>J</a:t>
            </a:r>
            <a:r>
              <a:rPr lang="cs-CZ" sz="2600" dirty="0">
                <a:solidFill>
                  <a:schemeClr val="accent3"/>
                </a:solidFill>
              </a:rPr>
              <a:t>ičín, sídliště </a:t>
            </a:r>
            <a:r>
              <a:rPr lang="cs-CZ" sz="2600" b="1" dirty="0">
                <a:solidFill>
                  <a:srgbClr val="0070C0"/>
                </a:solidFill>
              </a:rPr>
              <a:t>Č</a:t>
            </a:r>
            <a:r>
              <a:rPr lang="cs-CZ" sz="2600" dirty="0">
                <a:solidFill>
                  <a:schemeClr val="accent3"/>
                </a:solidFill>
              </a:rPr>
              <a:t>ervený </a:t>
            </a:r>
            <a:r>
              <a:rPr lang="cs-CZ" sz="2600" b="1" dirty="0">
                <a:solidFill>
                  <a:srgbClr val="0070C0"/>
                </a:solidFill>
              </a:rPr>
              <a:t>V</a:t>
            </a:r>
            <a:r>
              <a:rPr lang="cs-CZ" sz="2600" dirty="0">
                <a:solidFill>
                  <a:schemeClr val="accent3"/>
                </a:solidFill>
              </a:rPr>
              <a:t>rch, </a:t>
            </a:r>
            <a:r>
              <a:rPr lang="cs-CZ" sz="2600" b="1" dirty="0">
                <a:solidFill>
                  <a:srgbClr val="0070C0"/>
                </a:solidFill>
              </a:rPr>
              <a:t>S</a:t>
            </a:r>
            <a:r>
              <a:rPr lang="cs-CZ" sz="2600" dirty="0">
                <a:solidFill>
                  <a:schemeClr val="accent3"/>
                </a:solidFill>
              </a:rPr>
              <a:t>taré </a:t>
            </a:r>
            <a:r>
              <a:rPr lang="cs-CZ" sz="2600" b="1" dirty="0">
                <a:solidFill>
                  <a:srgbClr val="0070C0"/>
                </a:solidFill>
              </a:rPr>
              <a:t>M</a:t>
            </a:r>
            <a:r>
              <a:rPr lang="cs-CZ" sz="2600" dirty="0">
                <a:solidFill>
                  <a:schemeClr val="accent3"/>
                </a:solidFill>
              </a:rPr>
              <a:t>ěsto </a:t>
            </a:r>
            <a:r>
              <a:rPr lang="cs-CZ" sz="2600" b="1" dirty="0">
                <a:solidFill>
                  <a:srgbClr val="0070C0"/>
                </a:solidFill>
              </a:rPr>
              <a:t>P</a:t>
            </a:r>
            <a:r>
              <a:rPr lang="cs-CZ" sz="2600" dirty="0">
                <a:solidFill>
                  <a:schemeClr val="accent3"/>
                </a:solidFill>
              </a:rPr>
              <a:t>ražské, </a:t>
            </a:r>
            <a:r>
              <a:rPr lang="cs-CZ" sz="2600" b="1" dirty="0">
                <a:solidFill>
                  <a:srgbClr val="0070C0"/>
                </a:solidFill>
              </a:rPr>
              <a:t>M</a:t>
            </a:r>
            <a:r>
              <a:rPr lang="cs-CZ" sz="2600" dirty="0">
                <a:solidFill>
                  <a:schemeClr val="accent3"/>
                </a:solidFill>
              </a:rPr>
              <a:t>alá </a:t>
            </a:r>
            <a:r>
              <a:rPr lang="cs-CZ" sz="2600" b="1" dirty="0">
                <a:solidFill>
                  <a:srgbClr val="0070C0"/>
                </a:solidFill>
              </a:rPr>
              <a:t>S</a:t>
            </a:r>
            <a:r>
              <a:rPr lang="cs-CZ" sz="2600" dirty="0">
                <a:solidFill>
                  <a:schemeClr val="accent3"/>
                </a:solidFill>
              </a:rPr>
              <a:t>trana, </a:t>
            </a:r>
            <a:r>
              <a:rPr lang="cs-CZ" sz="2600" b="1" dirty="0">
                <a:solidFill>
                  <a:srgbClr val="0070C0"/>
                </a:solidFill>
              </a:rPr>
              <a:t>J</a:t>
            </a:r>
            <a:r>
              <a:rPr lang="cs-CZ" sz="2600" dirty="0">
                <a:solidFill>
                  <a:schemeClr val="accent3"/>
                </a:solidFill>
              </a:rPr>
              <a:t>ižní </a:t>
            </a:r>
            <a:r>
              <a:rPr lang="cs-CZ" sz="2600" b="1" dirty="0">
                <a:solidFill>
                  <a:srgbClr val="0070C0"/>
                </a:solidFill>
              </a:rPr>
              <a:t>M</a:t>
            </a:r>
            <a:r>
              <a:rPr lang="cs-CZ" sz="2600" dirty="0">
                <a:solidFill>
                  <a:schemeClr val="accent3"/>
                </a:solidFill>
              </a:rPr>
              <a:t>ěsto, …</a:t>
            </a:r>
          </a:p>
          <a:p>
            <a:pPr algn="just"/>
            <a:r>
              <a:rPr lang="cs-CZ" sz="2600" dirty="0"/>
              <a:t>Je-li součástí názvu </a:t>
            </a:r>
            <a:r>
              <a:rPr lang="cs-CZ" sz="2600" i="1" dirty="0"/>
              <a:t>jiné zeměpisné vlastní jméno</a:t>
            </a:r>
            <a:r>
              <a:rPr lang="cs-CZ" sz="2600" dirty="0"/>
              <a:t>, nechává si </a:t>
            </a:r>
            <a:r>
              <a:rPr lang="cs-CZ" sz="2600" b="1" i="1" dirty="0">
                <a:solidFill>
                  <a:srgbClr val="0070C0"/>
                </a:solidFill>
              </a:rPr>
              <a:t>svůj pravopis</a:t>
            </a:r>
            <a:r>
              <a:rPr lang="cs-CZ" sz="2600" dirty="0"/>
              <a:t>.</a:t>
            </a:r>
          </a:p>
          <a:p>
            <a:pPr marL="82296" indent="0" algn="just">
              <a:buNone/>
            </a:pPr>
            <a:r>
              <a:rPr lang="cs-CZ" sz="2600" b="1" dirty="0">
                <a:solidFill>
                  <a:schemeClr val="accent3"/>
                </a:solidFill>
              </a:rPr>
              <a:t>K</a:t>
            </a:r>
            <a:r>
              <a:rPr lang="cs-CZ" sz="2600" dirty="0">
                <a:solidFill>
                  <a:schemeClr val="accent3"/>
                </a:solidFill>
              </a:rPr>
              <a:t>ostelec nad </a:t>
            </a:r>
            <a:r>
              <a:rPr lang="cs-CZ" sz="2600" b="1" u="sng" dirty="0">
                <a:solidFill>
                  <a:srgbClr val="0070C0"/>
                </a:solidFill>
              </a:rPr>
              <a:t>Č</a:t>
            </a:r>
            <a:r>
              <a:rPr lang="cs-CZ" sz="2600" u="sng" dirty="0">
                <a:solidFill>
                  <a:schemeClr val="accent3"/>
                </a:solidFill>
              </a:rPr>
              <a:t>ernými lesy</a:t>
            </a:r>
            <a:r>
              <a:rPr lang="cs-CZ" sz="2600" dirty="0">
                <a:solidFill>
                  <a:schemeClr val="accent3"/>
                </a:solidFill>
              </a:rPr>
              <a:t>, </a:t>
            </a:r>
            <a:r>
              <a:rPr lang="cs-CZ" sz="2600" b="1" dirty="0">
                <a:solidFill>
                  <a:schemeClr val="accent3"/>
                </a:solidFill>
              </a:rPr>
              <a:t>D</a:t>
            </a:r>
            <a:r>
              <a:rPr lang="cs-CZ" sz="2600" dirty="0">
                <a:solidFill>
                  <a:schemeClr val="accent3"/>
                </a:solidFill>
              </a:rPr>
              <a:t>eštné v </a:t>
            </a:r>
            <a:r>
              <a:rPr lang="cs-CZ" sz="2600" b="1" u="sng" dirty="0">
                <a:solidFill>
                  <a:srgbClr val="0070C0"/>
                </a:solidFill>
              </a:rPr>
              <a:t>O</a:t>
            </a:r>
            <a:r>
              <a:rPr lang="cs-CZ" sz="2600" u="sng" dirty="0">
                <a:solidFill>
                  <a:schemeClr val="accent3"/>
                </a:solidFill>
              </a:rPr>
              <a:t>rlických horách</a:t>
            </a:r>
            <a:r>
              <a:rPr lang="cs-CZ" sz="2600" dirty="0">
                <a:solidFill>
                  <a:schemeClr val="accent3"/>
                </a:solidFill>
              </a:rPr>
              <a:t>,…</a:t>
            </a:r>
          </a:p>
          <a:p>
            <a:pPr algn="just"/>
            <a:r>
              <a:rPr lang="cs-CZ" sz="2600" dirty="0"/>
              <a:t> Pokud začíná </a:t>
            </a:r>
            <a:r>
              <a:rPr lang="cs-CZ" sz="2600" i="1" dirty="0"/>
              <a:t>rozlišující přívlastek</a:t>
            </a:r>
            <a:r>
              <a:rPr lang="cs-CZ" sz="2600" dirty="0"/>
              <a:t> předložkou, píšeme </a:t>
            </a:r>
            <a:r>
              <a:rPr lang="cs-CZ" sz="2600" b="1" dirty="0">
                <a:solidFill>
                  <a:srgbClr val="0070C0"/>
                </a:solidFill>
              </a:rPr>
              <a:t>velké písmeno</a:t>
            </a:r>
            <a:r>
              <a:rPr lang="cs-CZ" sz="2600" b="1" dirty="0"/>
              <a:t> </a:t>
            </a:r>
            <a:r>
              <a:rPr lang="cs-CZ" sz="2600" b="1" i="1" dirty="0"/>
              <a:t>v předložce i v prvním slově</a:t>
            </a:r>
            <a:r>
              <a:rPr lang="cs-CZ" sz="2600" dirty="0"/>
              <a:t> za ní.</a:t>
            </a:r>
          </a:p>
          <a:p>
            <a:pPr marL="82296" indent="0" algn="just">
              <a:buNone/>
            </a:pPr>
            <a:r>
              <a:rPr lang="cs-CZ" sz="2600" dirty="0">
                <a:solidFill>
                  <a:schemeClr val="accent3"/>
                </a:solidFill>
              </a:rPr>
              <a:t>ulice </a:t>
            </a:r>
            <a:r>
              <a:rPr lang="cs-CZ" sz="2600" b="1" dirty="0">
                <a:solidFill>
                  <a:srgbClr val="0070C0"/>
                </a:solidFill>
              </a:rPr>
              <a:t>N</a:t>
            </a:r>
            <a:r>
              <a:rPr lang="cs-CZ" sz="2600" dirty="0">
                <a:solidFill>
                  <a:schemeClr val="accent3"/>
                </a:solidFill>
              </a:rPr>
              <a:t>a </a:t>
            </a:r>
            <a:r>
              <a:rPr lang="cs-CZ" sz="2600" b="1" dirty="0">
                <a:solidFill>
                  <a:srgbClr val="0070C0"/>
                </a:solidFill>
              </a:rPr>
              <a:t>S</a:t>
            </a:r>
            <a:r>
              <a:rPr lang="cs-CZ" sz="2600" dirty="0">
                <a:solidFill>
                  <a:schemeClr val="accent3"/>
                </a:solidFill>
              </a:rPr>
              <a:t>pádu, restaurace </a:t>
            </a:r>
            <a:r>
              <a:rPr lang="cs-CZ" sz="2600" b="1" dirty="0">
                <a:solidFill>
                  <a:srgbClr val="0070C0"/>
                </a:solidFill>
              </a:rPr>
              <a:t>U</a:t>
            </a:r>
            <a:r>
              <a:rPr lang="cs-CZ" sz="2600" dirty="0">
                <a:solidFill>
                  <a:schemeClr val="accent3"/>
                </a:solidFill>
              </a:rPr>
              <a:t> </a:t>
            </a:r>
            <a:r>
              <a:rPr lang="cs-CZ" sz="2600" b="1" dirty="0">
                <a:solidFill>
                  <a:srgbClr val="0070C0"/>
                </a:solidFill>
              </a:rPr>
              <a:t>Č</a:t>
            </a:r>
            <a:r>
              <a:rPr lang="cs-CZ" sz="2600" dirty="0">
                <a:solidFill>
                  <a:schemeClr val="accent3"/>
                </a:solidFill>
              </a:rPr>
              <a:t>echů, …</a:t>
            </a:r>
          </a:p>
        </p:txBody>
      </p:sp>
    </p:spTree>
    <p:extLst>
      <p:ext uri="{BB962C8B-B14F-4D97-AF65-F5344CB8AC3E}">
        <p14:creationId xmlns:p14="http://schemas.microsoft.com/office/powerpoint/2010/main" val="344972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C362-456D-4A3B-B07C-61648635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Zapamatujte si: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27BD9A-0786-4BEC-BC2F-4747AEF0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městské úřady, obecní úřady, základní školy, gymnázia = </a:t>
            </a:r>
            <a:r>
              <a:rPr lang="cs-CZ" b="1" dirty="0">
                <a:solidFill>
                  <a:srgbClr val="00B0F0"/>
                </a:solidFill>
              </a:rPr>
              <a:t>obecná jména</a:t>
            </a:r>
          </a:p>
          <a:p>
            <a:pPr marL="82296" indent="0">
              <a:buNone/>
            </a:pPr>
            <a:r>
              <a:rPr lang="cs-CZ" b="1" dirty="0">
                <a:solidFill>
                  <a:srgbClr val="00B0F0"/>
                </a:solidFill>
              </a:rPr>
              <a:t>                       </a:t>
            </a:r>
            <a:r>
              <a:rPr lang="cs-CZ" b="1" dirty="0">
                <a:solidFill>
                  <a:srgbClr val="FF0000"/>
                </a:solidFill>
              </a:rPr>
              <a:t>X</a:t>
            </a:r>
          </a:p>
          <a:p>
            <a:pPr marL="82296" indent="0">
              <a:buNone/>
            </a:pPr>
            <a:r>
              <a:rPr lang="cs-CZ" b="1" dirty="0"/>
              <a:t>M</a:t>
            </a:r>
            <a:r>
              <a:rPr lang="cs-CZ" dirty="0"/>
              <a:t>ěstský </a:t>
            </a:r>
            <a:r>
              <a:rPr lang="cs-CZ" b="1" dirty="0"/>
              <a:t>ú</a:t>
            </a:r>
            <a:r>
              <a:rPr lang="cs-CZ" dirty="0"/>
              <a:t>řad v </a:t>
            </a:r>
            <a:r>
              <a:rPr lang="cs-CZ" b="1" dirty="0"/>
              <a:t>P</a:t>
            </a:r>
            <a:r>
              <a:rPr lang="cs-CZ" dirty="0"/>
              <a:t>lzni, </a:t>
            </a:r>
            <a:r>
              <a:rPr lang="cs-CZ" b="1" dirty="0"/>
              <a:t>O</a:t>
            </a:r>
            <a:r>
              <a:rPr lang="cs-CZ" dirty="0"/>
              <a:t>becní </a:t>
            </a:r>
            <a:r>
              <a:rPr lang="cs-CZ" b="1" dirty="0"/>
              <a:t>ú</a:t>
            </a:r>
            <a:r>
              <a:rPr lang="cs-CZ" dirty="0"/>
              <a:t>řad v </a:t>
            </a:r>
            <a:r>
              <a:rPr lang="cs-CZ" b="1" dirty="0"/>
              <a:t>Ř</a:t>
            </a:r>
            <a:r>
              <a:rPr lang="cs-CZ" dirty="0"/>
              <a:t>enčích (nebo v jiných obcích), </a:t>
            </a:r>
            <a:r>
              <a:rPr lang="cs-CZ" b="1" dirty="0"/>
              <a:t>Z</a:t>
            </a:r>
            <a:r>
              <a:rPr lang="cs-CZ" dirty="0"/>
              <a:t>ákladní </a:t>
            </a:r>
            <a:r>
              <a:rPr lang="cs-CZ" b="1" dirty="0"/>
              <a:t>š</a:t>
            </a:r>
            <a:r>
              <a:rPr lang="cs-CZ" dirty="0"/>
              <a:t>kola v </a:t>
            </a:r>
            <a:r>
              <a:rPr lang="cs-CZ" b="1" dirty="0"/>
              <a:t>K</a:t>
            </a:r>
            <a:r>
              <a:rPr lang="cs-CZ" dirty="0"/>
              <a:t>latovech, </a:t>
            </a:r>
            <a:r>
              <a:rPr lang="cs-CZ" b="1" dirty="0"/>
              <a:t>G</a:t>
            </a:r>
            <a:r>
              <a:rPr lang="cs-CZ" dirty="0"/>
              <a:t>ymnázium v </a:t>
            </a:r>
            <a:r>
              <a:rPr lang="cs-CZ" b="1" dirty="0"/>
              <a:t>B</a:t>
            </a:r>
            <a:r>
              <a:rPr lang="cs-CZ" dirty="0"/>
              <a:t>erouně = </a:t>
            </a:r>
            <a:r>
              <a:rPr lang="cs-CZ" b="1" dirty="0">
                <a:solidFill>
                  <a:srgbClr val="00B0F0"/>
                </a:solidFill>
              </a:rPr>
              <a:t>názvy,</a:t>
            </a:r>
            <a:r>
              <a:rPr lang="cs-CZ" dirty="0"/>
              <a:t> </a:t>
            </a:r>
            <a:r>
              <a:rPr lang="cs-CZ" b="1" dirty="0">
                <a:solidFill>
                  <a:srgbClr val="00B0F0"/>
                </a:solidFill>
              </a:rPr>
              <a:t>vlastní jména</a:t>
            </a:r>
          </a:p>
        </p:txBody>
      </p:sp>
    </p:spTree>
    <p:extLst>
      <p:ext uri="{BB962C8B-B14F-4D97-AF65-F5344CB8AC3E}">
        <p14:creationId xmlns:p14="http://schemas.microsoft.com/office/powerpoint/2010/main" val="359038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B9626B-50EA-44CE-B54F-3F162962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B6D10E-6FB8-4854-B11C-57E3725B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Učebnice</a:t>
            </a:r>
            <a:r>
              <a:rPr lang="cs-CZ" dirty="0"/>
              <a:t> str. 19, </a:t>
            </a:r>
            <a:r>
              <a:rPr lang="cs-CZ" dirty="0" err="1"/>
              <a:t>cv</a:t>
            </a:r>
            <a:r>
              <a:rPr lang="cs-CZ" dirty="0"/>
              <a:t>. 4 – pracujte podle zadání v učebnici. Písemně vypracujte do sešitu slohu z opačné strany.</a:t>
            </a:r>
          </a:p>
          <a:p>
            <a:endParaRPr lang="cs-CZ" dirty="0"/>
          </a:p>
          <a:p>
            <a:r>
              <a:rPr lang="cs-CZ" dirty="0"/>
              <a:t>DÚ: nastudujte téma, příště bude prověřovací cvičení.</a:t>
            </a:r>
          </a:p>
        </p:txBody>
      </p:sp>
    </p:spTree>
    <p:extLst>
      <p:ext uri="{BB962C8B-B14F-4D97-AF65-F5344CB8AC3E}">
        <p14:creationId xmlns:p14="http://schemas.microsoft.com/office/powerpoint/2010/main" val="364600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640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Gill Sans MT</vt:lpstr>
      <vt:lpstr>Times New Roman</vt:lpstr>
      <vt:lpstr>Verdana</vt:lpstr>
      <vt:lpstr>Wingdings 2</vt:lpstr>
      <vt:lpstr>Slunovrat</vt:lpstr>
      <vt:lpstr>   PODSTATNÁ JMÉNA  </vt:lpstr>
      <vt:lpstr>Dobrý den, děti,</vt:lpstr>
      <vt:lpstr>Vlastní a obecná jména</vt:lpstr>
      <vt:lpstr>Prezentace aplikace PowerPoint</vt:lpstr>
      <vt:lpstr>Rozlišující přívlastek</vt:lpstr>
      <vt:lpstr>Jednoslovná a víceslovná vlastní jména 1</vt:lpstr>
      <vt:lpstr>Jednoslovná a víceslovná vlastní jména 2</vt:lpstr>
      <vt:lpstr>Zapamatujte si:</vt:lpstr>
      <vt:lpstr>Procvičování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ntb</dc:creator>
  <cp:lastModifiedBy>Jozefína Lomitzká</cp:lastModifiedBy>
  <cp:revision>20</cp:revision>
  <dcterms:created xsi:type="dcterms:W3CDTF">2013-04-29T14:58:15Z</dcterms:created>
  <dcterms:modified xsi:type="dcterms:W3CDTF">2020-10-13T06:35:11Z</dcterms:modified>
</cp:coreProperties>
</file>