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7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D46D-40E2-4C85-9BA1-8E48CA09BC61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D62C2-CC38-4184-A063-0D7BF54A7F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3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j5jpX-5Qu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136904" cy="3456384"/>
          </a:xfrm>
        </p:spPr>
        <p:txBody>
          <a:bodyPr>
            <a:noAutofit/>
          </a:bodyPr>
          <a:lstStyle/>
          <a:p>
            <a:pPr algn="ctr"/>
            <a:r>
              <a:rPr lang="cs-CZ" sz="11500" b="1" dirty="0" smtClean="0">
                <a:solidFill>
                  <a:srgbClr val="00B0F0"/>
                </a:solidFill>
              </a:rPr>
              <a:t>Síť hranolu</a:t>
            </a:r>
            <a:endParaRPr lang="cs-CZ" sz="11500" b="1" dirty="0">
              <a:solidFill>
                <a:srgbClr val="00B0F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53952" y="4077072"/>
            <a:ext cx="5598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https://www.youtube.com/watch?v=tj5jpX-5QuA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altLang="cs-CZ" b="1" dirty="0" smtClean="0">
                <a:latin typeface="+mn-lt"/>
              </a:rPr>
              <a:t>Síť hranolu</a:t>
            </a:r>
          </a:p>
        </p:txBody>
      </p:sp>
      <p:sp>
        <p:nvSpPr>
          <p:cNvPr id="3" name="Obdélník 2"/>
          <p:cNvSpPr/>
          <p:nvPr/>
        </p:nvSpPr>
        <p:spPr bwMode="auto">
          <a:xfrm>
            <a:off x="5226050" y="2727325"/>
            <a:ext cx="1800225" cy="1800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 bwMode="auto">
          <a:xfrm>
            <a:off x="7026275" y="2727325"/>
            <a:ext cx="1079500" cy="1800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 bwMode="auto">
          <a:xfrm>
            <a:off x="3786188" y="2727325"/>
            <a:ext cx="1439862" cy="1800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84" name="TextovéPole 19"/>
          <p:cNvSpPr txBox="1">
            <a:spLocks noChangeArrowheads="1"/>
          </p:cNvSpPr>
          <p:nvPr/>
        </p:nvSpPr>
        <p:spPr bwMode="auto">
          <a:xfrm>
            <a:off x="4197350" y="2336800"/>
            <a:ext cx="6492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4 cm</a:t>
            </a:r>
          </a:p>
        </p:txBody>
      </p:sp>
      <p:sp>
        <p:nvSpPr>
          <p:cNvPr id="11285" name="TextovéPole 20"/>
          <p:cNvSpPr txBox="1">
            <a:spLocks noChangeArrowheads="1"/>
          </p:cNvSpPr>
          <p:nvPr/>
        </p:nvSpPr>
        <p:spPr bwMode="auto">
          <a:xfrm>
            <a:off x="7242175" y="2336800"/>
            <a:ext cx="6477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3 cm</a:t>
            </a:r>
          </a:p>
        </p:txBody>
      </p:sp>
      <p:sp>
        <p:nvSpPr>
          <p:cNvPr id="11286" name="TextovéPole 21"/>
          <p:cNvSpPr txBox="1">
            <a:spLocks noChangeArrowheads="1"/>
          </p:cNvSpPr>
          <p:nvPr/>
        </p:nvSpPr>
        <p:spPr bwMode="auto">
          <a:xfrm>
            <a:off x="5816600" y="28019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5 cm</a:t>
            </a:r>
          </a:p>
        </p:txBody>
      </p:sp>
      <p:sp>
        <p:nvSpPr>
          <p:cNvPr id="11287" name="TextovéPole 22"/>
          <p:cNvSpPr txBox="1">
            <a:spLocks noChangeArrowheads="1"/>
          </p:cNvSpPr>
          <p:nvPr/>
        </p:nvSpPr>
        <p:spPr bwMode="auto">
          <a:xfrm>
            <a:off x="8178800" y="3419475"/>
            <a:ext cx="6477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5 cm</a:t>
            </a: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 rot="8599325">
            <a:off x="5407025" y="2187575"/>
            <a:ext cx="1439863" cy="10795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Pravoúhlý trojúhelník 26"/>
          <p:cNvSpPr>
            <a:spLocks noChangeAspect="1"/>
          </p:cNvSpPr>
          <p:nvPr/>
        </p:nvSpPr>
        <p:spPr bwMode="auto">
          <a:xfrm rot="13016954" flipV="1">
            <a:off x="5399088" y="3981450"/>
            <a:ext cx="1454150" cy="1090613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90" name="TextovéPole 27"/>
          <p:cNvSpPr txBox="1">
            <a:spLocks noChangeArrowheads="1"/>
          </p:cNvSpPr>
          <p:nvPr/>
        </p:nvSpPr>
        <p:spPr bwMode="auto">
          <a:xfrm>
            <a:off x="6718300" y="2000250"/>
            <a:ext cx="64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3 cm</a:t>
            </a:r>
          </a:p>
        </p:txBody>
      </p:sp>
      <p:sp>
        <p:nvSpPr>
          <p:cNvPr id="11291" name="TextovéPole 28"/>
          <p:cNvSpPr txBox="1">
            <a:spLocks noChangeArrowheads="1"/>
          </p:cNvSpPr>
          <p:nvPr/>
        </p:nvSpPr>
        <p:spPr bwMode="auto">
          <a:xfrm>
            <a:off x="6660232" y="4921225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Comic Sans MS" pitchFamily="66" charset="0"/>
              </a:rPr>
              <a:t>3 cm</a:t>
            </a:r>
          </a:p>
        </p:txBody>
      </p:sp>
      <p:sp>
        <p:nvSpPr>
          <p:cNvPr id="11292" name="TextovéPole 29"/>
          <p:cNvSpPr txBox="1">
            <a:spLocks noChangeArrowheads="1"/>
          </p:cNvSpPr>
          <p:nvPr/>
        </p:nvSpPr>
        <p:spPr bwMode="auto">
          <a:xfrm>
            <a:off x="5167313" y="2011363"/>
            <a:ext cx="649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4 cm</a:t>
            </a:r>
          </a:p>
        </p:txBody>
      </p:sp>
      <p:sp>
        <p:nvSpPr>
          <p:cNvPr id="11293" name="TextovéPole 30"/>
          <p:cNvSpPr txBox="1">
            <a:spLocks noChangeArrowheads="1"/>
          </p:cNvSpPr>
          <p:nvPr/>
        </p:nvSpPr>
        <p:spPr bwMode="auto">
          <a:xfrm>
            <a:off x="5130800" y="48688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4 cm</a:t>
            </a:r>
          </a:p>
        </p:txBody>
      </p: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179512" y="952272"/>
            <a:ext cx="896448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600" dirty="0">
                <a:latin typeface="+mn-lt"/>
              </a:rPr>
              <a:t>Síť hranolu je složena ze všech jeho </a:t>
            </a:r>
            <a:r>
              <a:rPr lang="cs-CZ" altLang="cs-CZ" sz="2600" dirty="0" smtClean="0">
                <a:latin typeface="+mn-lt"/>
              </a:rPr>
              <a:t>stěn (2 podstavy a všechny boční stěny).</a:t>
            </a:r>
            <a:endParaRPr lang="cs-CZ" altLang="cs-CZ" sz="2600" dirty="0">
              <a:latin typeface="+mn-lt"/>
            </a:endParaRPr>
          </a:p>
        </p:txBody>
      </p:sp>
      <p:grpSp>
        <p:nvGrpSpPr>
          <p:cNvPr id="2" name="Skupina 32"/>
          <p:cNvGrpSpPr>
            <a:grpSpLocks/>
          </p:cNvGrpSpPr>
          <p:nvPr/>
        </p:nvGrpSpPr>
        <p:grpSpPr bwMode="auto">
          <a:xfrm>
            <a:off x="928688" y="2287588"/>
            <a:ext cx="2381250" cy="2655887"/>
            <a:chOff x="928662" y="2287588"/>
            <a:chExt cx="2381276" cy="2655887"/>
          </a:xfrm>
        </p:grpSpPr>
        <p:cxnSp>
          <p:nvCxnSpPr>
            <p:cNvPr id="5" name="Přímá spojnice 4"/>
            <p:cNvCxnSpPr/>
            <p:nvPr/>
          </p:nvCxnSpPr>
          <p:spPr bwMode="auto">
            <a:xfrm>
              <a:off x="957237" y="2611438"/>
              <a:ext cx="0" cy="15589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vnoramenný trojúhelník 5"/>
            <p:cNvSpPr/>
            <p:nvPr/>
          </p:nvSpPr>
          <p:spPr bwMode="auto">
            <a:xfrm>
              <a:off x="955649" y="2611438"/>
              <a:ext cx="1617681" cy="773112"/>
            </a:xfrm>
            <a:custGeom>
              <a:avLst/>
              <a:gdLst>
                <a:gd name="connsiteX0" fmla="*/ 0 w 2592288"/>
                <a:gd name="connsiteY0" fmla="*/ 1512168 h 1512168"/>
                <a:gd name="connsiteX1" fmla="*/ 1296144 w 2592288"/>
                <a:gd name="connsiteY1" fmla="*/ 0 h 1512168"/>
                <a:gd name="connsiteX2" fmla="*/ 2592288 w 2592288"/>
                <a:gd name="connsiteY2" fmla="*/ 1512168 h 1512168"/>
                <a:gd name="connsiteX3" fmla="*/ 0 w 2592288"/>
                <a:gd name="connsiteY3" fmla="*/ 1512168 h 1512168"/>
                <a:gd name="connsiteX0" fmla="*/ 0 w 2938652"/>
                <a:gd name="connsiteY0" fmla="*/ 2023 h 1512168"/>
                <a:gd name="connsiteX1" fmla="*/ 1642508 w 2938652"/>
                <a:gd name="connsiteY1" fmla="*/ 0 h 1512168"/>
                <a:gd name="connsiteX2" fmla="*/ 2938652 w 2938652"/>
                <a:gd name="connsiteY2" fmla="*/ 1512168 h 1512168"/>
                <a:gd name="connsiteX3" fmla="*/ 0 w 2938652"/>
                <a:gd name="connsiteY3" fmla="*/ 2023 h 1512168"/>
                <a:gd name="connsiteX0" fmla="*/ 0 w 2259779"/>
                <a:gd name="connsiteY0" fmla="*/ 2023 h 1179659"/>
                <a:gd name="connsiteX1" fmla="*/ 1642508 w 2259779"/>
                <a:gd name="connsiteY1" fmla="*/ 0 h 1179659"/>
                <a:gd name="connsiteX2" fmla="*/ 2259779 w 2259779"/>
                <a:gd name="connsiteY2" fmla="*/ 1179659 h 1179659"/>
                <a:gd name="connsiteX3" fmla="*/ 0 w 2259779"/>
                <a:gd name="connsiteY3" fmla="*/ 2023 h 1179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9779" h="1179659">
                  <a:moveTo>
                    <a:pt x="0" y="2023"/>
                  </a:moveTo>
                  <a:lnTo>
                    <a:pt x="1642508" y="0"/>
                  </a:lnTo>
                  <a:lnTo>
                    <a:pt x="2259779" y="1179659"/>
                  </a:lnTo>
                  <a:lnTo>
                    <a:pt x="0" y="202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cxnSp>
          <p:nvCxnSpPr>
            <p:cNvPr id="7" name="Přímá spojnice 6"/>
            <p:cNvCxnSpPr/>
            <p:nvPr/>
          </p:nvCxnSpPr>
          <p:spPr bwMode="auto">
            <a:xfrm>
              <a:off x="2576505" y="3384550"/>
              <a:ext cx="0" cy="15589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 bwMode="auto">
            <a:xfrm>
              <a:off x="2133587" y="2611438"/>
              <a:ext cx="0" cy="15589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 bwMode="auto">
            <a:xfrm>
              <a:off x="955649" y="4164013"/>
              <a:ext cx="1620856" cy="7794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2" name="TextovéPole 1"/>
            <p:cNvSpPr txBox="1">
              <a:spLocks noChangeArrowheads="1"/>
            </p:cNvSpPr>
            <p:nvPr/>
          </p:nvSpPr>
          <p:spPr bwMode="auto">
            <a:xfrm>
              <a:off x="2661627" y="4010272"/>
              <a:ext cx="648311" cy="307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cs-CZ" sz="1400">
                  <a:latin typeface="Comic Sans MS" pitchFamily="66" charset="0"/>
                </a:rPr>
                <a:t>5 cm</a:t>
              </a:r>
            </a:p>
          </p:txBody>
        </p:sp>
        <p:sp>
          <p:nvSpPr>
            <p:cNvPr id="12313" name="TextovéPole 14"/>
            <p:cNvSpPr txBox="1">
              <a:spLocks noChangeArrowheads="1"/>
            </p:cNvSpPr>
            <p:nvPr/>
          </p:nvSpPr>
          <p:spPr bwMode="auto">
            <a:xfrm>
              <a:off x="1116493" y="4635747"/>
              <a:ext cx="648311" cy="307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cs-CZ" sz="1400">
                  <a:latin typeface="Comic Sans MS" pitchFamily="66" charset="0"/>
                </a:rPr>
                <a:t>5 cm</a:t>
              </a:r>
            </a:p>
          </p:txBody>
        </p:sp>
        <p:sp>
          <p:nvSpPr>
            <p:cNvPr id="12314" name="TextovéPole 15"/>
            <p:cNvSpPr txBox="1">
              <a:spLocks noChangeArrowheads="1"/>
            </p:cNvSpPr>
            <p:nvPr/>
          </p:nvSpPr>
          <p:spPr bwMode="auto">
            <a:xfrm>
              <a:off x="1220699" y="2287588"/>
              <a:ext cx="648311" cy="307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cs-CZ" sz="1400">
                  <a:latin typeface="Comic Sans MS" pitchFamily="66" charset="0"/>
                </a:rPr>
                <a:t>3 cm</a:t>
              </a:r>
            </a:p>
          </p:txBody>
        </p:sp>
        <p:sp>
          <p:nvSpPr>
            <p:cNvPr id="12315" name="TextovéPole 16"/>
            <p:cNvSpPr txBox="1">
              <a:spLocks noChangeArrowheads="1"/>
            </p:cNvSpPr>
            <p:nvPr/>
          </p:nvSpPr>
          <p:spPr bwMode="auto">
            <a:xfrm>
              <a:off x="2355573" y="2694815"/>
              <a:ext cx="648311" cy="307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cs-CZ" sz="1400">
                  <a:latin typeface="Comic Sans MS" pitchFamily="66" charset="0"/>
                </a:rPr>
                <a:t>4 cm</a:t>
              </a:r>
            </a:p>
          </p:txBody>
        </p:sp>
        <p:sp>
          <p:nvSpPr>
            <p:cNvPr id="32" name="Rovnoramenný trojúhelník 5"/>
            <p:cNvSpPr/>
            <p:nvPr/>
          </p:nvSpPr>
          <p:spPr bwMode="auto">
            <a:xfrm>
              <a:off x="928662" y="4143375"/>
              <a:ext cx="1643080" cy="773113"/>
            </a:xfrm>
            <a:custGeom>
              <a:avLst/>
              <a:gdLst>
                <a:gd name="connsiteX0" fmla="*/ 0 w 2592288"/>
                <a:gd name="connsiteY0" fmla="*/ 1512168 h 1512168"/>
                <a:gd name="connsiteX1" fmla="*/ 1296144 w 2592288"/>
                <a:gd name="connsiteY1" fmla="*/ 0 h 1512168"/>
                <a:gd name="connsiteX2" fmla="*/ 2592288 w 2592288"/>
                <a:gd name="connsiteY2" fmla="*/ 1512168 h 1512168"/>
                <a:gd name="connsiteX3" fmla="*/ 0 w 2592288"/>
                <a:gd name="connsiteY3" fmla="*/ 1512168 h 1512168"/>
                <a:gd name="connsiteX0" fmla="*/ 0 w 2938652"/>
                <a:gd name="connsiteY0" fmla="*/ 2023 h 1512168"/>
                <a:gd name="connsiteX1" fmla="*/ 1642508 w 2938652"/>
                <a:gd name="connsiteY1" fmla="*/ 0 h 1512168"/>
                <a:gd name="connsiteX2" fmla="*/ 2938652 w 2938652"/>
                <a:gd name="connsiteY2" fmla="*/ 1512168 h 1512168"/>
                <a:gd name="connsiteX3" fmla="*/ 0 w 2938652"/>
                <a:gd name="connsiteY3" fmla="*/ 2023 h 1512168"/>
                <a:gd name="connsiteX0" fmla="*/ 0 w 2259779"/>
                <a:gd name="connsiteY0" fmla="*/ 2023 h 1179659"/>
                <a:gd name="connsiteX1" fmla="*/ 1642508 w 2259779"/>
                <a:gd name="connsiteY1" fmla="*/ 0 h 1179659"/>
                <a:gd name="connsiteX2" fmla="*/ 2259779 w 2259779"/>
                <a:gd name="connsiteY2" fmla="*/ 1179659 h 1179659"/>
                <a:gd name="connsiteX3" fmla="*/ 0 w 2259779"/>
                <a:gd name="connsiteY3" fmla="*/ 2023 h 1179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9779" h="1179659">
                  <a:moveTo>
                    <a:pt x="0" y="2023"/>
                  </a:moveTo>
                  <a:lnTo>
                    <a:pt x="1642508" y="0"/>
                  </a:lnTo>
                  <a:lnTo>
                    <a:pt x="2259779" y="1179659"/>
                  </a:lnTo>
                  <a:lnTo>
                    <a:pt x="0" y="202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2253223" y="5744869"/>
            <a:ext cx="6423233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600" b="1" u="sng" dirty="0" smtClean="0">
                <a:solidFill>
                  <a:srgbClr val="FF0000"/>
                </a:solidFill>
              </a:rPr>
              <a:t>Plášť</a:t>
            </a:r>
            <a:r>
              <a:rPr lang="cs-CZ" sz="2600" dirty="0" smtClean="0"/>
              <a:t> hranolu – je složen ze všech bočních stěn</a:t>
            </a:r>
            <a:endParaRPr lang="cs-CZ" sz="26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843808" y="4529934"/>
            <a:ext cx="1275258" cy="12149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7164288" y="1484784"/>
            <a:ext cx="1435458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600" b="1" u="sng" dirty="0" smtClean="0">
                <a:solidFill>
                  <a:srgbClr val="FF0000"/>
                </a:solidFill>
              </a:rPr>
              <a:t>Podstava</a:t>
            </a:r>
            <a:endParaRPr lang="cs-CZ" sz="2600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6516216" y="1700808"/>
            <a:ext cx="655930" cy="4534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7461071" y="4799554"/>
            <a:ext cx="1435458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600" b="1" u="sng" dirty="0" smtClean="0">
                <a:solidFill>
                  <a:srgbClr val="FF0000"/>
                </a:solidFill>
              </a:rPr>
              <a:t>Podstava</a:t>
            </a:r>
            <a:endParaRPr lang="cs-CZ" sz="2600" dirty="0"/>
          </a:p>
        </p:txBody>
      </p:sp>
      <p:cxnSp>
        <p:nvCxnSpPr>
          <p:cNvPr id="39" name="Přímá spojnice se šipkou 38"/>
          <p:cNvCxnSpPr/>
          <p:nvPr/>
        </p:nvCxnSpPr>
        <p:spPr>
          <a:xfrm flipH="1" flipV="1">
            <a:off x="6844181" y="4789611"/>
            <a:ext cx="624748" cy="2259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30328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1284" grpId="0"/>
      <p:bldP spid="11285" grpId="0"/>
      <p:bldP spid="11286" grpId="0"/>
      <p:bldP spid="11287" grpId="0"/>
      <p:bldP spid="14" grpId="0" animBg="1"/>
      <p:bldP spid="27" grpId="0" animBg="1"/>
      <p:bldP spid="11290" grpId="0"/>
      <p:bldP spid="11291" grpId="0"/>
      <p:bldP spid="11292" grpId="0"/>
      <p:bldP spid="11293" grpId="0"/>
      <p:bldP spid="11269" grpId="0"/>
      <p:bldP spid="10" grpId="0" animBg="1"/>
      <p:bldP spid="35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9"/>
            <a:ext cx="8435280" cy="22322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dirty="0"/>
              <a:t>Na volný list papíru narýsuj síť </a:t>
            </a:r>
            <a:r>
              <a:rPr lang="cs-CZ" altLang="cs-CZ" dirty="0" smtClean="0"/>
              <a:t>trojbokého hranolu v výškou v = 5 cm, jehož podstavou je rovnostranný trojúhelník o straně a = 3 cm. Síť hranolu vystřihni </a:t>
            </a:r>
            <a:r>
              <a:rPr lang="cs-CZ" altLang="cs-CZ" dirty="0"/>
              <a:t>a slož si model </a:t>
            </a:r>
            <a:r>
              <a:rPr lang="cs-CZ" altLang="cs-CZ" dirty="0" smtClean="0"/>
              <a:t>tohoto hranolu</a:t>
            </a:r>
            <a:r>
              <a:rPr lang="cs-CZ" altLang="cs-CZ" dirty="0"/>
              <a:t>.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20" name="Obdélník 19"/>
          <p:cNvSpPr/>
          <p:nvPr/>
        </p:nvSpPr>
        <p:spPr bwMode="auto">
          <a:xfrm>
            <a:off x="3851799" y="3283798"/>
            <a:ext cx="1130201" cy="1800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Obdélník 20"/>
          <p:cNvSpPr/>
          <p:nvPr/>
        </p:nvSpPr>
        <p:spPr bwMode="auto">
          <a:xfrm>
            <a:off x="4973269" y="3283798"/>
            <a:ext cx="1079500" cy="1800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Obdélník 21"/>
          <p:cNvSpPr/>
          <p:nvPr/>
        </p:nvSpPr>
        <p:spPr bwMode="auto">
          <a:xfrm>
            <a:off x="2771800" y="3283798"/>
            <a:ext cx="1080000" cy="1800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TextovéPole 19"/>
          <p:cNvSpPr txBox="1">
            <a:spLocks noChangeArrowheads="1"/>
          </p:cNvSpPr>
          <p:nvPr/>
        </p:nvSpPr>
        <p:spPr bwMode="auto">
          <a:xfrm>
            <a:off x="2914480" y="2978596"/>
            <a:ext cx="6492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>
                <a:latin typeface="Comic Sans MS" pitchFamily="66" charset="0"/>
              </a:rPr>
              <a:t>3 </a:t>
            </a:r>
            <a:r>
              <a:rPr lang="cs-CZ" altLang="cs-CZ" sz="1400" dirty="0">
                <a:latin typeface="Comic Sans MS" pitchFamily="66" charset="0"/>
              </a:rPr>
              <a:t>cm</a:t>
            </a:r>
          </a:p>
        </p:txBody>
      </p:sp>
      <p:sp>
        <p:nvSpPr>
          <p:cNvPr id="24" name="TextovéPole 20"/>
          <p:cNvSpPr txBox="1">
            <a:spLocks noChangeArrowheads="1"/>
          </p:cNvSpPr>
          <p:nvPr/>
        </p:nvSpPr>
        <p:spPr bwMode="auto">
          <a:xfrm>
            <a:off x="5220324" y="2996952"/>
            <a:ext cx="6477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Comic Sans MS" pitchFamily="66" charset="0"/>
              </a:rPr>
              <a:t>3 cm</a:t>
            </a:r>
          </a:p>
        </p:txBody>
      </p:sp>
      <p:sp>
        <p:nvSpPr>
          <p:cNvPr id="25" name="TextovéPole 21"/>
          <p:cNvSpPr txBox="1">
            <a:spLocks noChangeArrowheads="1"/>
          </p:cNvSpPr>
          <p:nvPr/>
        </p:nvSpPr>
        <p:spPr bwMode="auto">
          <a:xfrm>
            <a:off x="4093049" y="328379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>
                <a:latin typeface="Comic Sans MS" pitchFamily="66" charset="0"/>
              </a:rPr>
              <a:t>3 </a:t>
            </a:r>
            <a:r>
              <a:rPr lang="cs-CZ" altLang="cs-CZ" sz="1400" dirty="0">
                <a:latin typeface="Comic Sans MS" pitchFamily="66" charset="0"/>
              </a:rPr>
              <a:t>cm</a:t>
            </a:r>
          </a:p>
        </p:txBody>
      </p:sp>
      <p:sp>
        <p:nvSpPr>
          <p:cNvPr id="26" name="TextovéPole 22"/>
          <p:cNvSpPr txBox="1">
            <a:spLocks noChangeArrowheads="1"/>
          </p:cNvSpPr>
          <p:nvPr/>
        </p:nvSpPr>
        <p:spPr bwMode="auto">
          <a:xfrm>
            <a:off x="6125794" y="3975948"/>
            <a:ext cx="6477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5 cm</a:t>
            </a:r>
          </a:p>
        </p:txBody>
      </p:sp>
      <p:sp>
        <p:nvSpPr>
          <p:cNvPr id="29" name="TextovéPole 27"/>
          <p:cNvSpPr txBox="1">
            <a:spLocks noChangeArrowheads="1"/>
          </p:cNvSpPr>
          <p:nvPr/>
        </p:nvSpPr>
        <p:spPr bwMode="auto">
          <a:xfrm>
            <a:off x="4665294" y="2556723"/>
            <a:ext cx="64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Comic Sans MS" pitchFamily="66" charset="0"/>
              </a:rPr>
              <a:t>3 cm</a:t>
            </a:r>
          </a:p>
        </p:txBody>
      </p:sp>
      <p:sp>
        <p:nvSpPr>
          <p:cNvPr id="30" name="TextovéPole 28"/>
          <p:cNvSpPr txBox="1">
            <a:spLocks noChangeArrowheads="1"/>
          </p:cNvSpPr>
          <p:nvPr/>
        </p:nvSpPr>
        <p:spPr bwMode="auto">
          <a:xfrm>
            <a:off x="4715896" y="542528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Comic Sans MS" pitchFamily="66" charset="0"/>
              </a:rPr>
              <a:t>3 cm</a:t>
            </a:r>
          </a:p>
        </p:txBody>
      </p:sp>
      <p:sp>
        <p:nvSpPr>
          <p:cNvPr id="31" name="TextovéPole 29"/>
          <p:cNvSpPr txBox="1">
            <a:spLocks noChangeArrowheads="1"/>
          </p:cNvSpPr>
          <p:nvPr/>
        </p:nvSpPr>
        <p:spPr bwMode="auto">
          <a:xfrm>
            <a:off x="3490545" y="2567836"/>
            <a:ext cx="649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>
                <a:latin typeface="Comic Sans MS" pitchFamily="66" charset="0"/>
              </a:rPr>
              <a:t>3 </a:t>
            </a:r>
            <a:r>
              <a:rPr lang="cs-CZ" altLang="cs-CZ" sz="1400" dirty="0">
                <a:latin typeface="Comic Sans MS" pitchFamily="66" charset="0"/>
              </a:rPr>
              <a:t>cm</a:t>
            </a:r>
          </a:p>
        </p:txBody>
      </p:sp>
      <p:sp>
        <p:nvSpPr>
          <p:cNvPr id="32" name="TextovéPole 30"/>
          <p:cNvSpPr txBox="1">
            <a:spLocks noChangeArrowheads="1"/>
          </p:cNvSpPr>
          <p:nvPr/>
        </p:nvSpPr>
        <p:spPr bwMode="auto">
          <a:xfrm>
            <a:off x="3492132" y="542533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 smtClean="0">
                <a:latin typeface="Comic Sans MS" pitchFamily="66" charset="0"/>
              </a:rPr>
              <a:t>3 </a:t>
            </a:r>
            <a:r>
              <a:rPr lang="cs-CZ" altLang="cs-CZ" sz="1400" dirty="0">
                <a:latin typeface="Comic Sans MS" pitchFamily="66" charset="0"/>
              </a:rPr>
              <a:t>cm</a:t>
            </a:r>
          </a:p>
        </p:txBody>
      </p:sp>
      <p:sp>
        <p:nvSpPr>
          <p:cNvPr id="33" name="Rovnoramenný trojúhelník 32"/>
          <p:cNvSpPr/>
          <p:nvPr/>
        </p:nvSpPr>
        <p:spPr>
          <a:xfrm flipV="1">
            <a:off x="3851800" y="5085304"/>
            <a:ext cx="1130200" cy="1080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ovnoramenný trojúhelník 33"/>
          <p:cNvSpPr/>
          <p:nvPr/>
        </p:nvSpPr>
        <p:spPr>
          <a:xfrm>
            <a:off x="3851800" y="2204864"/>
            <a:ext cx="1130200" cy="1080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5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9" grpId="0"/>
      <p:bldP spid="30" grpId="0"/>
      <p:bldP spid="31" grpId="0"/>
      <p:bldP spid="32" grpId="0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</TotalTime>
  <Words>111</Words>
  <Application>Microsoft Office PowerPoint</Application>
  <PresentationFormat>Předvádění na obrazovce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Síť hranolu</vt:lpstr>
      <vt:lpstr>Síť hranolu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</dc:title>
  <dc:creator>Najman Tomáš</dc:creator>
  <cp:lastModifiedBy>Lokální laboratorní uživatel</cp:lastModifiedBy>
  <cp:revision>318</cp:revision>
  <dcterms:modified xsi:type="dcterms:W3CDTF">2020-06-04T20:49:55Z</dcterms:modified>
</cp:coreProperties>
</file>