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3"/>
  </p:notesMasterIdLst>
  <p:handoutMasterIdLst>
    <p:handoutMasterId r:id="rId24"/>
  </p:handoutMasterIdLst>
  <p:sldIdLst>
    <p:sldId id="256" r:id="rId2"/>
    <p:sldId id="274" r:id="rId3"/>
    <p:sldId id="275" r:id="rId4"/>
    <p:sldId id="276" r:id="rId5"/>
    <p:sldId id="277" r:id="rId6"/>
    <p:sldId id="278" r:id="rId7"/>
    <p:sldId id="279" r:id="rId8"/>
    <p:sldId id="280" r:id="rId9"/>
    <p:sldId id="282" r:id="rId10"/>
    <p:sldId id="281" r:id="rId11"/>
    <p:sldId id="284" r:id="rId12"/>
    <p:sldId id="289" r:id="rId13"/>
    <p:sldId id="290" r:id="rId14"/>
    <p:sldId id="291" r:id="rId15"/>
    <p:sldId id="292" r:id="rId16"/>
    <p:sldId id="267" r:id="rId17"/>
    <p:sldId id="285" r:id="rId18"/>
    <p:sldId id="286" r:id="rId19"/>
    <p:sldId id="287" r:id="rId20"/>
    <p:sldId id="288" r:id="rId21"/>
    <p:sldId id="271" r:id="rId22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2174" autoAdjust="0"/>
  </p:normalViewPr>
  <p:slideViewPr>
    <p:cSldViewPr>
      <p:cViewPr>
        <p:scale>
          <a:sx n="88" d="100"/>
          <a:sy n="88" d="100"/>
        </p:scale>
        <p:origin x="-725" y="21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F4981AB-E517-42C2-90D8-235EF2CE8236}" type="datetimeFigureOut">
              <a:rPr lang="cs-CZ" smtClean="0"/>
              <a:t>27.05.2020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D63E71C-37A9-400A-8066-059E090666E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2261031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FD0013A-166D-4BE9-BEF4-1A5F69E37ECE}" type="datetimeFigureOut">
              <a:rPr lang="cs-CZ" smtClean="0"/>
              <a:t>27.05.2020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62F8215-DC10-4DF1-9183-C8F440BB720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2582911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2F8215-DC10-4DF1-9183-C8F440BB720E}" type="slidenum">
              <a:rPr lang="cs-CZ" smtClean="0"/>
              <a:t>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6025107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Nadpis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28" name="Zástupný symbol pro datum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4FD049-793E-4263-8876-4011B6CCA5AB}" type="datetimeFigureOut">
              <a:rPr lang="cs-CZ" smtClean="0"/>
              <a:t>27.05.2020</a:t>
            </a:fld>
            <a:endParaRPr lang="cs-CZ"/>
          </a:p>
        </p:txBody>
      </p:sp>
      <p:sp>
        <p:nvSpPr>
          <p:cNvPr id="17" name="Zástupný symbol pro zápatí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29" name="Zástupný symbol pro číslo snímku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0324C6-FC94-47D8-BD19-19638C721A06}" type="slidenum">
              <a:rPr lang="cs-CZ" smtClean="0"/>
              <a:t>‹#›</a:t>
            </a:fld>
            <a:endParaRPr lang="cs-CZ"/>
          </a:p>
        </p:txBody>
      </p:sp>
      <p:sp>
        <p:nvSpPr>
          <p:cNvPr id="9" name="Podnadpis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cs-CZ" smtClean="0"/>
              <a:t>Kliknutím lze upravit styl předlohy.</a:t>
            </a:r>
            <a:endParaRPr kumimoji="0"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4FD049-793E-4263-8876-4011B6CCA5AB}" type="datetimeFigureOut">
              <a:rPr lang="cs-CZ" smtClean="0"/>
              <a:t>27.05.2020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0324C6-FC94-47D8-BD19-19638C721A06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4FD049-793E-4263-8876-4011B6CCA5AB}" type="datetimeFigureOut">
              <a:rPr lang="cs-CZ" smtClean="0"/>
              <a:t>27.05.2020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0324C6-FC94-47D8-BD19-19638C721A06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kumimoji="0" lang="cs-CZ" smtClean="0"/>
              <a:t>Kliknutím lze upravit styl.</a:t>
            </a:r>
            <a:endParaRPr kumimoji="0" lang="en-US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 dirty="0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4FD049-793E-4263-8876-4011B6CCA5AB}" type="datetimeFigureOut">
              <a:rPr lang="cs-CZ" smtClean="0"/>
              <a:t>27.05.2020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0324C6-FC94-47D8-BD19-19638C721A06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4FD049-793E-4263-8876-4011B6CCA5AB}" type="datetimeFigureOut">
              <a:rPr lang="cs-CZ" smtClean="0"/>
              <a:t>27.05.2020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510324C6-FC94-47D8-BD19-19638C721A06}" type="slidenum">
              <a:rPr lang="cs-CZ" smtClean="0"/>
              <a:t>‹#›</a:t>
            </a:fld>
            <a:endParaRPr lang="cs-CZ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4FD049-793E-4263-8876-4011B6CCA5AB}" type="datetimeFigureOut">
              <a:rPr lang="cs-CZ" smtClean="0"/>
              <a:t>27.05.2020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0324C6-FC94-47D8-BD19-19638C721A06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5" name="Zástupný symbol pro obsah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4FD049-793E-4263-8876-4011B6CCA5AB}" type="datetimeFigureOut">
              <a:rPr lang="cs-CZ" smtClean="0"/>
              <a:t>27.05.2020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0324C6-FC94-47D8-BD19-19638C721A06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4FD049-793E-4263-8876-4011B6CCA5AB}" type="datetimeFigureOut">
              <a:rPr lang="cs-CZ" smtClean="0"/>
              <a:t>27.05.2020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0324C6-FC94-47D8-BD19-19638C721A06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4FD049-793E-4263-8876-4011B6CCA5AB}" type="datetimeFigureOut">
              <a:rPr lang="cs-CZ" smtClean="0"/>
              <a:t>27.05.2020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0324C6-FC94-47D8-BD19-19638C721A06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4FD049-793E-4263-8876-4011B6CCA5AB}" type="datetimeFigureOut">
              <a:rPr lang="cs-CZ" smtClean="0"/>
              <a:t>27.05.2020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0324C6-FC94-47D8-BD19-19638C721A06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cs-CZ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Kliknutím na ikonu přidáte obrázek.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4FD049-793E-4263-8876-4011B6CCA5AB}" type="datetimeFigureOut">
              <a:rPr lang="cs-CZ" smtClean="0"/>
              <a:t>27.05.2020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0324C6-FC94-47D8-BD19-19638C721A06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duotone>
              <a:schemeClr val="accent4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Zástupný symbol pro nadpis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13" name="Zástupný symbol pro text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  <a:p>
            <a:pPr lvl="1" eaLnBrk="1" latinLnBrk="0" hangingPunct="1"/>
            <a:r>
              <a:rPr kumimoji="0" lang="cs-CZ" smtClean="0"/>
              <a:t>Druhá úroveň</a:t>
            </a:r>
          </a:p>
          <a:p>
            <a:pPr lvl="2" eaLnBrk="1" latinLnBrk="0" hangingPunct="1"/>
            <a:r>
              <a:rPr kumimoji="0" lang="cs-CZ" smtClean="0"/>
              <a:t>Třetí úroveň</a:t>
            </a:r>
          </a:p>
          <a:p>
            <a:pPr lvl="3" eaLnBrk="1" latinLnBrk="0" hangingPunct="1"/>
            <a:r>
              <a:rPr kumimoji="0" lang="cs-CZ" smtClean="0"/>
              <a:t>Čtvrtá úroveň</a:t>
            </a:r>
          </a:p>
          <a:p>
            <a:pPr lvl="4" eaLnBrk="1" latinLnBrk="0" hangingPunct="1"/>
            <a:r>
              <a:rPr kumimoji="0" lang="cs-CZ" smtClean="0"/>
              <a:t>Pátá úroveň</a:t>
            </a:r>
            <a:endParaRPr kumimoji="0" lang="en-US"/>
          </a:p>
        </p:txBody>
      </p:sp>
      <p:sp>
        <p:nvSpPr>
          <p:cNvPr id="14" name="Zástupný symbol pro datum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8B4FD049-793E-4263-8876-4011B6CCA5AB}" type="datetimeFigureOut">
              <a:rPr lang="cs-CZ" smtClean="0"/>
              <a:t>27.05.2020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23" name="Zástupný symbol pro číslo snímku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510324C6-FC94-47D8-BD19-19638C721A06}" type="slidenum">
              <a:rPr lang="cs-CZ" smtClean="0"/>
              <a:t>‹#›</a:t>
            </a:fld>
            <a:endParaRPr lang="cs-CZ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microsoft.com/office/2007/relationships/hdphoto" Target="../media/hdphoto2.wdp"/><Relationship Id="rId7" Type="http://schemas.openxmlformats.org/officeDocument/2006/relationships/image" Target="../media/image26.jpe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6" Type="http://schemas.microsoft.com/office/2007/relationships/hdphoto" Target="../media/hdphoto3.wdp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m49PeJHXLXM" TargetMode="External"/><Relationship Id="rId2" Type="http://schemas.openxmlformats.org/officeDocument/2006/relationships/hyperlink" Target="https://www.youtube.com/watch?v=6CN97483uYQ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youtube.com/watch?v=_LIpPkdd9Ts" TargetMode="Externa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0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30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hyperlink" Target="http://commons.wikimedia.org/wiki/File:Lead_Photo_For_User-Wschlitz0-8515615616925061.jpg" TargetMode="External"/><Relationship Id="rId3" Type="http://schemas.openxmlformats.org/officeDocument/2006/relationships/hyperlink" Target="http://cs.wikipedia.org/wiki/Soubor:Og%C3%B3rki_konserwowe.jpg" TargetMode="External"/><Relationship Id="rId7" Type="http://schemas.openxmlformats.org/officeDocument/2006/relationships/hyperlink" Target="http://commons.wikimedia.org/wiki/File:InflatableBalloons.jpg" TargetMode="External"/><Relationship Id="rId2" Type="http://schemas.openxmlformats.org/officeDocument/2006/relationships/hyperlink" Target="http://cs.wikipedia.org/wiki/Soubor:Scuba_diving_elba.jpg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cs.wikipedia.org/wiki/Soubor:Syringe.jpg" TargetMode="External"/><Relationship Id="rId5" Type="http://schemas.openxmlformats.org/officeDocument/2006/relationships/hyperlink" Target="http://cs.wikipedia.org/wiki/Soubor:WPPressGaugeMech.jpg" TargetMode="External"/><Relationship Id="rId4" Type="http://schemas.openxmlformats.org/officeDocument/2006/relationships/hyperlink" Target="http://kdf.mff.cuni.cz/vyuka/psp1/lib/exe/fetch.php?w=&amp;h=&amp;cache=cache&amp;media=otevreny_kapalinovy_manometr.jpg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3568" y="2102991"/>
            <a:ext cx="7772400" cy="1470025"/>
          </a:xfrm>
        </p:spPr>
        <p:txBody>
          <a:bodyPr/>
          <a:lstStyle/>
          <a:p>
            <a:r>
              <a:rPr lang="cs-CZ" dirty="0" smtClean="0">
                <a:solidFill>
                  <a:srgbClr val="FF0000"/>
                </a:solidFill>
              </a:rPr>
              <a:t>TLAK PLYNU V UZAVŘENÉ NÁDOBĚ</a:t>
            </a:r>
            <a:endParaRPr lang="cs-CZ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555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PŘETLAK, PODTLAK</a:t>
            </a:r>
            <a:endParaRPr lang="cs-CZ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Zástupný symbol pro obsah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cs-CZ" dirty="0" smtClean="0"/>
                  <a:t>PŘETLAK: hladina v otevřeném rameni je výše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cs-CZ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cs-CZ" i="1">
                              <a:latin typeface="Cambria Math"/>
                            </a:rPr>
                            <m:t>𝑝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cs-CZ" i="0">
                              <a:latin typeface="Cambria Math"/>
                            </a:rPr>
                            <m:t>h</m:t>
                          </m:r>
                          <m:r>
                            <a:rPr lang="cs-CZ" b="0" i="1" smtClean="0">
                              <a:latin typeface="Cambria Math"/>
                            </a:rPr>
                            <m:t>1</m:t>
                          </m:r>
                        </m:sub>
                      </m:sSub>
                      <m:r>
                        <a:rPr lang="cs-CZ" i="1">
                          <a:latin typeface="Cambria Math"/>
                        </a:rPr>
                        <m:t>=</m:t>
                      </m:r>
                      <m:sSub>
                        <m:sSubPr>
                          <m:ctrlPr>
                            <a:rPr lang="cs-CZ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cs-CZ" b="0" i="1" smtClean="0">
                              <a:latin typeface="Cambria Math"/>
                            </a:rPr>
                            <m:t>h</m:t>
                          </m:r>
                        </m:e>
                        <m:sub>
                          <m:r>
                            <a:rPr lang="cs-CZ" b="0" i="1" smtClean="0">
                              <a:latin typeface="Cambria Math"/>
                            </a:rPr>
                            <m:t>1</m:t>
                          </m:r>
                        </m:sub>
                      </m:sSub>
                      <m:r>
                        <a:rPr lang="cs-CZ" i="1">
                          <a:latin typeface="Cambria Math"/>
                          <a:ea typeface="Cambria Math"/>
                        </a:rPr>
                        <m:t>∙</m:t>
                      </m:r>
                      <m:sSub>
                        <m:sSubPr>
                          <m:ctrlPr>
                            <a:rPr lang="cs-CZ" i="1">
                              <a:latin typeface="Cambria Math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cs-CZ" i="1">
                              <a:latin typeface="Cambria Math"/>
                              <a:ea typeface="Cambria Math"/>
                            </a:rPr>
                            <m:t>𝜌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cs-CZ" i="0">
                              <a:latin typeface="Cambria Math"/>
                              <a:ea typeface="Cambria Math"/>
                            </a:rPr>
                            <m:t>k</m:t>
                          </m:r>
                        </m:sub>
                      </m:sSub>
                      <m:r>
                        <a:rPr lang="cs-CZ" i="1">
                          <a:latin typeface="Cambria Math"/>
                          <a:ea typeface="Cambria Math"/>
                        </a:rPr>
                        <m:t>∙</m:t>
                      </m:r>
                      <m:r>
                        <a:rPr lang="cs-CZ" i="1">
                          <a:latin typeface="Cambria Math"/>
                          <a:ea typeface="Cambria Math"/>
                        </a:rPr>
                        <m:t>𝑔</m:t>
                      </m:r>
                    </m:oMath>
                  </m:oMathPara>
                </a14:m>
                <a:endParaRPr lang="cs-CZ" dirty="0"/>
              </a:p>
              <a:p>
                <a:r>
                  <a:rPr lang="cs-CZ" dirty="0" smtClean="0"/>
                  <a:t>PODTLAK: hladina v otevřeném rameni je níže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cs-CZ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cs-CZ" i="1">
                              <a:latin typeface="Cambria Math"/>
                            </a:rPr>
                            <m:t>𝑝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cs-CZ" i="0">
                              <a:latin typeface="Cambria Math"/>
                            </a:rPr>
                            <m:t>h</m:t>
                          </m:r>
                          <m:r>
                            <a:rPr lang="cs-CZ" b="0" i="1" smtClean="0">
                              <a:latin typeface="Cambria Math"/>
                            </a:rPr>
                            <m:t>2</m:t>
                          </m:r>
                        </m:sub>
                      </m:sSub>
                      <m:r>
                        <a:rPr lang="cs-CZ" i="1">
                          <a:latin typeface="Cambria Math"/>
                        </a:rPr>
                        <m:t>=</m:t>
                      </m:r>
                      <m:sSub>
                        <m:sSubPr>
                          <m:ctrlPr>
                            <a:rPr lang="cs-CZ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cs-CZ" b="0" i="1" smtClean="0">
                              <a:latin typeface="Cambria Math"/>
                            </a:rPr>
                            <m:t>h</m:t>
                          </m:r>
                        </m:e>
                        <m:sub>
                          <m:r>
                            <a:rPr lang="cs-CZ" b="0" i="1" smtClean="0">
                              <a:latin typeface="Cambria Math"/>
                            </a:rPr>
                            <m:t>2</m:t>
                          </m:r>
                        </m:sub>
                      </m:sSub>
                      <m:r>
                        <a:rPr lang="cs-CZ" i="1">
                          <a:latin typeface="Cambria Math"/>
                          <a:ea typeface="Cambria Math"/>
                        </a:rPr>
                        <m:t>∙</m:t>
                      </m:r>
                      <m:sSub>
                        <m:sSubPr>
                          <m:ctrlPr>
                            <a:rPr lang="cs-CZ" i="1">
                              <a:latin typeface="Cambria Math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cs-CZ" i="1">
                              <a:latin typeface="Cambria Math"/>
                              <a:ea typeface="Cambria Math"/>
                            </a:rPr>
                            <m:t>𝜌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cs-CZ" i="0">
                              <a:latin typeface="Cambria Math"/>
                              <a:ea typeface="Cambria Math"/>
                            </a:rPr>
                            <m:t>k</m:t>
                          </m:r>
                        </m:sub>
                      </m:sSub>
                      <m:r>
                        <a:rPr lang="cs-CZ" i="1">
                          <a:latin typeface="Cambria Math"/>
                          <a:ea typeface="Cambria Math"/>
                        </a:rPr>
                        <m:t>∙</m:t>
                      </m:r>
                      <m:r>
                        <a:rPr lang="cs-CZ" i="1">
                          <a:latin typeface="Cambria Math"/>
                          <a:ea typeface="Cambria Math"/>
                        </a:rPr>
                        <m:t>𝑔</m:t>
                      </m:r>
                    </m:oMath>
                  </m:oMathPara>
                </a14:m>
                <a:endParaRPr lang="cs-CZ" dirty="0"/>
              </a:p>
              <a:p>
                <a:endParaRPr lang="cs-CZ" dirty="0"/>
              </a:p>
            </p:txBody>
          </p:sp>
        </mc:Choice>
        <mc:Fallback xmlns="">
          <p:sp>
            <p:nvSpPr>
              <p:cNvPr id="3" name="Zástupný symbol pro obsah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t="-1166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26" name="Picture 2" descr="C:\Documents and Settings\kopecny\Plocha\Kačka - Dumy\MOJE DUM - Obrázky - Martin\Dum18_sl10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9525" y="4005064"/>
            <a:ext cx="6584951" cy="23987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838107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>
                <a:solidFill>
                  <a:srgbClr val="FF0000"/>
                </a:solidFill>
              </a:rPr>
              <a:t>MĚŘENÍ PŘETLAKU</a:t>
            </a:r>
            <a:endParaRPr lang="cs-CZ" dirty="0">
              <a:solidFill>
                <a:srgbClr val="FF0000"/>
              </a:solidFill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Zástupný symbol pro obsah 2"/>
              <p:cNvSpPr>
                <a:spLocks noGrp="1"/>
              </p:cNvSpPr>
              <p:nvPr>
                <p:ph idx="1"/>
              </p:nvPr>
            </p:nvSpPr>
            <p:spPr>
              <a:xfrm>
                <a:off x="179512" y="1240120"/>
                <a:ext cx="5122912" cy="4709160"/>
              </a:xfrm>
            </p:spPr>
            <p:txBody>
              <a:bodyPr>
                <a:normAutofit fontScale="92500"/>
              </a:bodyPr>
              <a:lstStyle/>
              <a:p>
                <a:r>
                  <a:rPr lang="cs-CZ" dirty="0" smtClean="0"/>
                  <a:t>DEFORMAČNÍ MANOMETR</a:t>
                </a:r>
                <a:br>
                  <a:rPr lang="cs-CZ" dirty="0" smtClean="0"/>
                </a:br>
                <a:r>
                  <a:rPr lang="cs-CZ" dirty="0" smtClean="0"/>
                  <a:t>(pro VELKÉ přetlaky)</a:t>
                </a:r>
              </a:p>
              <a:p>
                <a:pPr lvl="1"/>
                <a:r>
                  <a:rPr lang="cs-CZ" dirty="0" smtClean="0"/>
                  <a:t>je to pružná kovová trubice ohnutá do oblouku</a:t>
                </a:r>
              </a:p>
              <a:p>
                <a:pPr lvl="1"/>
                <a:r>
                  <a:rPr lang="cs-CZ" dirty="0" smtClean="0"/>
                  <a:t>otevřený konec je spojen s vnitřkem nádoby (např. s kotlem, ve kterém měříme přetlak páry)</a:t>
                </a:r>
              </a:p>
              <a:p>
                <a:pPr lvl="1"/>
                <a:r>
                  <a:rPr lang="cs-CZ" dirty="0" smtClean="0"/>
                  <a:t>uzavřený konec je připojen k ručce, jejíž poloha udává hodnotu přetlaku na stupnici (např. v </a:t>
                </a:r>
                <a14:m>
                  <m:oMath xmlns:m="http://schemas.openxmlformats.org/officeDocument/2006/math">
                    <m:r>
                      <a:rPr lang="cs-CZ" smtClean="0">
                        <a:latin typeface="Cambria Math"/>
                      </a:rPr>
                      <m:t>𝑘𝑃𝑎</m:t>
                    </m:r>
                  </m:oMath>
                </a14:m>
                <a:r>
                  <a:rPr lang="cs-CZ" dirty="0" smtClean="0"/>
                  <a:t>)</a:t>
                </a:r>
              </a:p>
              <a:p>
                <a:pPr lvl="1"/>
                <a:r>
                  <a:rPr lang="cs-CZ" dirty="0" smtClean="0"/>
                  <a:t>při zvětšení přetlaku se zakřivení trubice zmenší a naopak</a:t>
                </a:r>
              </a:p>
            </p:txBody>
          </p:sp>
        </mc:Choice>
        <mc:Fallback>
          <p:sp>
            <p:nvSpPr>
              <p:cNvPr id="3" name="Zástupný symbol pro obsah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79512" y="1240120"/>
                <a:ext cx="5122912" cy="4709160"/>
              </a:xfrm>
              <a:blipFill rotWithShape="1">
                <a:blip r:embed="rId2"/>
                <a:stretch>
                  <a:fillRect t="-1035" r="-2616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7" name="Obrázek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31752" y="1487597"/>
            <a:ext cx="3216712" cy="4146543"/>
          </a:xfrm>
          <a:prstGeom prst="rect">
            <a:avLst/>
          </a:prstGeom>
        </p:spPr>
      </p:pic>
      <p:sp>
        <p:nvSpPr>
          <p:cNvPr id="10" name="TextovéPole 9"/>
          <p:cNvSpPr txBox="1"/>
          <p:nvPr/>
        </p:nvSpPr>
        <p:spPr>
          <a:xfrm>
            <a:off x="8321490" y="5816297"/>
            <a:ext cx="57099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[</a:t>
            </a:r>
            <a:r>
              <a:rPr lang="en-US" sz="1200" dirty="0" err="1" smtClean="0"/>
              <a:t>obr</a:t>
            </a:r>
            <a:r>
              <a:rPr lang="cs-CZ" sz="1200" dirty="0" smtClean="0"/>
              <a:t>4</a:t>
            </a:r>
            <a:r>
              <a:rPr lang="en-US" sz="1200" dirty="0" smtClean="0"/>
              <a:t>]</a:t>
            </a:r>
            <a:endParaRPr lang="cs-CZ" sz="1200" dirty="0"/>
          </a:p>
        </p:txBody>
      </p:sp>
      <p:pic>
        <p:nvPicPr>
          <p:cNvPr id="8" name="Picture 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365055" y="3363490"/>
            <a:ext cx="3527425" cy="301783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0620300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8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-27384"/>
            <a:ext cx="8229600" cy="1143000"/>
          </a:xfrm>
        </p:spPr>
        <p:txBody>
          <a:bodyPr/>
          <a:lstStyle/>
          <a:p>
            <a:r>
              <a:rPr lang="cs-CZ" dirty="0" smtClean="0">
                <a:solidFill>
                  <a:srgbClr val="FF0000"/>
                </a:solidFill>
              </a:rPr>
              <a:t>Tlak plynu v uzavřené nádobě</a:t>
            </a:r>
            <a:endParaRPr lang="cs-CZ" dirty="0">
              <a:solidFill>
                <a:srgbClr val="FF0000"/>
              </a:solidFill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Zástupný symbol pro obsah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pPr marL="137160" indent="0">
                  <a:buNone/>
                </a:pPr>
                <a:r>
                  <a:rPr lang="cs-CZ" b="1" u="sng" dirty="0" smtClean="0"/>
                  <a:t>Přetlak</a:t>
                </a:r>
              </a:p>
              <a:p>
                <a:r>
                  <a:rPr lang="cs-CZ" dirty="0" smtClean="0"/>
                  <a:t>nastane</a:t>
                </a:r>
                <a:r>
                  <a:rPr lang="cs-CZ" dirty="0" smtClean="0"/>
                  <a:t>, když tlak plynu v uzavřené nádobě je VĚTŠÍ NEŽ ATMOSFÉRICKÝ TLAK</a:t>
                </a:r>
              </a:p>
              <a:p>
                <a:r>
                  <a:rPr lang="cs-CZ" dirty="0" smtClean="0"/>
                  <a:t>příklad</a:t>
                </a:r>
                <a:r>
                  <a:rPr lang="cs-CZ" dirty="0" smtClean="0"/>
                  <a:t>:</a:t>
                </a:r>
              </a:p>
              <a:p>
                <a:pPr lvl="1"/>
                <a:r>
                  <a:rPr lang="cs-CZ" dirty="0" smtClean="0"/>
                  <a:t>v duši jízdního kola, v míči</a:t>
                </a:r>
              </a:p>
              <a:p>
                <a:pPr lvl="1"/>
                <a:r>
                  <a:rPr lang="cs-CZ" dirty="0" smtClean="0"/>
                  <a:t>v pneumatikách </a:t>
                </a:r>
                <a:r>
                  <a:rPr lang="cs-CZ" dirty="0" smtClean="0"/>
                  <a:t>auta (přibližně </a:t>
                </a:r>
                <a14:m>
                  <m:oMath xmlns:m="http://schemas.openxmlformats.org/officeDocument/2006/math">
                    <m:r>
                      <a:rPr lang="cs-CZ" smtClean="0">
                        <a:latin typeface="Cambria Math"/>
                      </a:rPr>
                      <m:t>200 </m:t>
                    </m:r>
                    <m:r>
                      <m:rPr>
                        <m:sty m:val="p"/>
                      </m:rPr>
                      <a:rPr lang="cs-CZ" i="0" smtClean="0">
                        <a:latin typeface="Cambria Math"/>
                      </a:rPr>
                      <m:t>kPa</m:t>
                    </m:r>
                  </m:oMath>
                </a14:m>
                <a:r>
                  <a:rPr lang="cs-CZ" dirty="0" smtClean="0"/>
                  <a:t> = 2 atmosféry)</a:t>
                </a:r>
              </a:p>
              <a:p>
                <a:pPr lvl="1"/>
                <a:r>
                  <a:rPr lang="cs-CZ" altLang="cs-CZ" dirty="0" smtClean="0"/>
                  <a:t>v </a:t>
                </a:r>
                <a:r>
                  <a:rPr lang="cs-CZ" altLang="cs-CZ" dirty="0"/>
                  <a:t>bombičkách na výrobu domácí sodovky, v bombičkách na výrobu </a:t>
                </a:r>
                <a:r>
                  <a:rPr lang="cs-CZ" altLang="cs-CZ" dirty="0" smtClean="0"/>
                  <a:t>šlehačky</a:t>
                </a:r>
              </a:p>
              <a:p>
                <a:pPr lvl="1"/>
                <a:r>
                  <a:rPr lang="cs-CZ" dirty="0" smtClean="0"/>
                  <a:t>v </a:t>
                </a:r>
                <a:r>
                  <a:rPr lang="cs-CZ" dirty="0"/>
                  <a:t>lahvích potápěčů</a:t>
                </a:r>
              </a:p>
              <a:p>
                <a:pPr lvl="1"/>
                <a:endParaRPr lang="cs-CZ" dirty="0"/>
              </a:p>
            </p:txBody>
          </p:sp>
        </mc:Choice>
        <mc:Fallback>
          <p:sp>
            <p:nvSpPr>
              <p:cNvPr id="3" name="Zástupný symbol pro obsah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t="-1166" r="-2148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" name="Picture 6" descr="MCj04326650000[1]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16416" y="-27385"/>
            <a:ext cx="864096" cy="8640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214993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4709160"/>
          </a:xfrm>
        </p:spPr>
        <p:txBody>
          <a:bodyPr>
            <a:normAutofit/>
          </a:bodyPr>
          <a:lstStyle/>
          <a:p>
            <a:pPr marL="137160" indent="0">
              <a:buNone/>
            </a:pPr>
            <a:r>
              <a:rPr lang="cs-CZ" b="1" u="sng" dirty="0" smtClean="0"/>
              <a:t>Podtlak</a:t>
            </a:r>
            <a:endParaRPr lang="cs-CZ" b="1" u="sng" dirty="0"/>
          </a:p>
          <a:p>
            <a:r>
              <a:rPr lang="cs-CZ" dirty="0" smtClean="0"/>
              <a:t>nastane</a:t>
            </a:r>
            <a:r>
              <a:rPr lang="cs-CZ" dirty="0" smtClean="0"/>
              <a:t>, když tlak plynu v uzavřené nádobě je MENŠÍ NEŽ ATMOSFÉRICKÝ </a:t>
            </a:r>
            <a:r>
              <a:rPr lang="cs-CZ" dirty="0" smtClean="0"/>
              <a:t>TLAK</a:t>
            </a:r>
            <a:endParaRPr lang="cs-CZ" dirty="0"/>
          </a:p>
          <a:p>
            <a:r>
              <a:rPr lang="cs-CZ" dirty="0" smtClean="0"/>
              <a:t>příklad:</a:t>
            </a:r>
          </a:p>
          <a:p>
            <a:pPr lvl="1"/>
            <a:r>
              <a:rPr lang="cs-CZ" dirty="0" smtClean="0"/>
              <a:t>pod víčkem zavařovací sklenice</a:t>
            </a:r>
            <a:br>
              <a:rPr lang="cs-CZ" dirty="0" smtClean="0"/>
            </a:br>
            <a:r>
              <a:rPr lang="cs-CZ" dirty="0" smtClean="0"/>
              <a:t>(po zahřátí k varu ji ochladíme)</a:t>
            </a:r>
          </a:p>
          <a:p>
            <a:pPr lvl="1"/>
            <a:r>
              <a:rPr lang="cs-CZ" dirty="0" smtClean="0"/>
              <a:t>v láhvi při pití celým hrdlem v ústech</a:t>
            </a:r>
          </a:p>
          <a:p>
            <a:pPr lvl="1"/>
            <a:r>
              <a:rPr lang="cs-CZ" dirty="0" smtClean="0"/>
              <a:t>gumové přísavky</a:t>
            </a:r>
          </a:p>
          <a:p>
            <a:pPr lvl="1"/>
            <a:r>
              <a:rPr lang="cs-CZ" dirty="0" smtClean="0"/>
              <a:t>pumpy</a:t>
            </a:r>
            <a:r>
              <a:rPr lang="cs-CZ" altLang="cs-CZ" dirty="0"/>
              <a:t/>
            </a:r>
            <a:br>
              <a:rPr lang="cs-CZ" altLang="cs-CZ" dirty="0"/>
            </a:br>
            <a:endParaRPr lang="cs-CZ" altLang="cs-CZ" dirty="0"/>
          </a:p>
          <a:p>
            <a:pPr lvl="1"/>
            <a:endParaRPr lang="cs-CZ" dirty="0"/>
          </a:p>
        </p:txBody>
      </p:sp>
      <p:pic>
        <p:nvPicPr>
          <p:cNvPr id="7" name="Picture 6" descr="MCj04326650000[1]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16416" y="-27385"/>
            <a:ext cx="864096" cy="8640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455366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07504" y="620688"/>
            <a:ext cx="8496944" cy="5328592"/>
          </a:xfrm>
        </p:spPr>
        <p:txBody>
          <a:bodyPr>
            <a:normAutofit/>
          </a:bodyPr>
          <a:lstStyle/>
          <a:p>
            <a:pPr>
              <a:lnSpc>
                <a:spcPct val="110000"/>
              </a:lnSpc>
            </a:pPr>
            <a:r>
              <a:rPr lang="cs-CZ" altLang="cs-CZ" dirty="0"/>
              <a:t>Malý přetlak nebo podtlak plynu v uzavřené nádobě měříme </a:t>
            </a:r>
            <a:r>
              <a:rPr lang="cs-CZ" altLang="cs-CZ" b="1" dirty="0">
                <a:solidFill>
                  <a:srgbClr val="FF0000"/>
                </a:solidFill>
              </a:rPr>
              <a:t>otevřeným kapalinovým manometrem.</a:t>
            </a:r>
            <a:br>
              <a:rPr lang="cs-CZ" altLang="cs-CZ" b="1" dirty="0">
                <a:solidFill>
                  <a:srgbClr val="FF0000"/>
                </a:solidFill>
              </a:rPr>
            </a:br>
            <a:endParaRPr lang="cs-CZ" altLang="cs-CZ" b="1" dirty="0" smtClean="0">
              <a:solidFill>
                <a:srgbClr val="FF0000"/>
              </a:solidFill>
            </a:endParaRPr>
          </a:p>
          <a:p>
            <a:pPr>
              <a:lnSpc>
                <a:spcPct val="80000"/>
              </a:lnSpc>
            </a:pPr>
            <a:endParaRPr lang="cs-CZ" altLang="cs-CZ" b="1" dirty="0">
              <a:solidFill>
                <a:srgbClr val="FF0000"/>
              </a:solidFill>
            </a:endParaRPr>
          </a:p>
          <a:p>
            <a:pPr>
              <a:lnSpc>
                <a:spcPct val="80000"/>
              </a:lnSpc>
            </a:pPr>
            <a:endParaRPr lang="cs-CZ" altLang="cs-CZ" b="1" dirty="0" smtClean="0">
              <a:solidFill>
                <a:srgbClr val="FF0000"/>
              </a:solidFill>
            </a:endParaRPr>
          </a:p>
          <a:p>
            <a:pPr>
              <a:lnSpc>
                <a:spcPct val="80000"/>
              </a:lnSpc>
            </a:pPr>
            <a:endParaRPr lang="cs-CZ" altLang="cs-CZ" b="1" dirty="0">
              <a:solidFill>
                <a:srgbClr val="FF0000"/>
              </a:solidFill>
            </a:endParaRPr>
          </a:p>
          <a:p>
            <a:pPr>
              <a:lnSpc>
                <a:spcPct val="80000"/>
              </a:lnSpc>
            </a:pPr>
            <a:endParaRPr lang="cs-CZ" altLang="cs-CZ" b="1" dirty="0" smtClean="0">
              <a:solidFill>
                <a:srgbClr val="FF0000"/>
              </a:solidFill>
            </a:endParaRPr>
          </a:p>
          <a:p>
            <a:pPr>
              <a:lnSpc>
                <a:spcPct val="80000"/>
              </a:lnSpc>
            </a:pPr>
            <a:endParaRPr lang="cs-CZ" altLang="cs-CZ" b="1" dirty="0" smtClean="0">
              <a:solidFill>
                <a:srgbClr val="FF0000"/>
              </a:solidFill>
            </a:endParaRPr>
          </a:p>
          <a:p>
            <a:pPr marL="137160" indent="0">
              <a:lnSpc>
                <a:spcPct val="80000"/>
              </a:lnSpc>
              <a:buNone/>
            </a:pPr>
            <a:endParaRPr lang="cs-CZ" altLang="cs-CZ" sz="1300" dirty="0"/>
          </a:p>
          <a:p>
            <a:pPr>
              <a:lnSpc>
                <a:spcPct val="110000"/>
              </a:lnSpc>
            </a:pPr>
            <a:r>
              <a:rPr lang="cs-CZ" altLang="cs-CZ" dirty="0" smtClean="0"/>
              <a:t>Velké </a:t>
            </a:r>
            <a:r>
              <a:rPr lang="cs-CZ" altLang="cs-CZ" dirty="0"/>
              <a:t>přetlaky plynu v uzavřené </a:t>
            </a:r>
            <a:r>
              <a:rPr lang="cs-CZ" altLang="cs-CZ" dirty="0" smtClean="0"/>
              <a:t>nádobě</a:t>
            </a:r>
            <a:br>
              <a:rPr lang="cs-CZ" altLang="cs-CZ" dirty="0" smtClean="0"/>
            </a:br>
            <a:r>
              <a:rPr lang="cs-CZ" altLang="cs-CZ" dirty="0" smtClean="0"/>
              <a:t>měříme </a:t>
            </a:r>
            <a:r>
              <a:rPr lang="cs-CZ" altLang="cs-CZ" b="1" dirty="0">
                <a:solidFill>
                  <a:srgbClr val="FF0000"/>
                </a:solidFill>
              </a:rPr>
              <a:t>deformačním manometrem.</a:t>
            </a:r>
          </a:p>
          <a:p>
            <a:pPr marL="137160" indent="0">
              <a:buNone/>
            </a:pPr>
            <a:endParaRPr lang="cs-CZ" dirty="0"/>
          </a:p>
        </p:txBody>
      </p:sp>
      <p:pic>
        <p:nvPicPr>
          <p:cNvPr id="7" name="Picture 10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7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39552" y="1643133"/>
            <a:ext cx="1562788" cy="2577955"/>
          </a:xfrm>
          <a:prstGeom prst="rect">
            <a:avLst/>
          </a:prstGeom>
          <a:noFill/>
        </p:spPr>
      </p:pic>
      <p:sp>
        <p:nvSpPr>
          <p:cNvPr id="8" name="TextovéPole 7"/>
          <p:cNvSpPr txBox="1"/>
          <p:nvPr/>
        </p:nvSpPr>
        <p:spPr>
          <a:xfrm>
            <a:off x="395536" y="116632"/>
            <a:ext cx="560621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3200" b="1" dirty="0" smtClean="0"/>
              <a:t>Měřidla přetlaku nebo podtlaku</a:t>
            </a:r>
            <a:endParaRPr lang="cs-CZ" sz="3200" b="1" dirty="0"/>
          </a:p>
        </p:txBody>
      </p:sp>
      <p:pic>
        <p:nvPicPr>
          <p:cNvPr id="9" name="Picture 1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267744" y="1643133"/>
            <a:ext cx="2625008" cy="2577955"/>
          </a:xfrm>
          <a:prstGeom prst="rect">
            <a:avLst/>
          </a:prstGeom>
          <a:noFill/>
        </p:spPr>
      </p:pic>
      <p:pic>
        <p:nvPicPr>
          <p:cNvPr id="10" name="Picture 12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colorTemperature colorTemp="7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989287" y="1643133"/>
            <a:ext cx="3846971" cy="2577955"/>
          </a:xfrm>
          <a:prstGeom prst="rect">
            <a:avLst/>
          </a:prstGeom>
          <a:noFill/>
        </p:spPr>
      </p:pic>
      <p:sp>
        <p:nvSpPr>
          <p:cNvPr id="11" name="TextovéPole 10"/>
          <p:cNvSpPr txBox="1"/>
          <p:nvPr/>
        </p:nvSpPr>
        <p:spPr>
          <a:xfrm>
            <a:off x="2649405" y="2065889"/>
            <a:ext cx="8424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/>
              <a:t>přetlak</a:t>
            </a:r>
            <a:endParaRPr lang="cs-CZ" dirty="0"/>
          </a:p>
        </p:txBody>
      </p:sp>
      <p:sp>
        <p:nvSpPr>
          <p:cNvPr id="12" name="TextovéPole 11"/>
          <p:cNvSpPr txBox="1"/>
          <p:nvPr/>
        </p:nvSpPr>
        <p:spPr>
          <a:xfrm>
            <a:off x="6156176" y="1921873"/>
            <a:ext cx="8947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/>
              <a:t>podtlak</a:t>
            </a:r>
            <a:endParaRPr lang="cs-CZ" dirty="0"/>
          </a:p>
        </p:txBody>
      </p:sp>
      <p:pic>
        <p:nvPicPr>
          <p:cNvPr id="13" name="Picture 15" descr="Obr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6339"/>
          <a:stretch/>
        </p:blipFill>
        <p:spPr>
          <a:xfrm>
            <a:off x="6788083" y="4385501"/>
            <a:ext cx="1888373" cy="2139843"/>
          </a:xfrm>
          <a:prstGeom prst="rect">
            <a:avLst/>
          </a:prstGeom>
          <a:noFill/>
        </p:spPr>
      </p:pic>
      <p:pic>
        <p:nvPicPr>
          <p:cNvPr id="14" name="Picture 6" descr="MCj04326650000[1]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16416" y="-27385"/>
            <a:ext cx="864096" cy="8640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417266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  <p:bldP spid="9" grpId="0" build="p"/>
      <p:bldP spid="10" grpId="0" build="p"/>
      <p:bldP spid="11" grpId="0"/>
      <p:bldP spid="12" grpId="0"/>
      <p:bldP spid="13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Pokusy – přetlak, podtlak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07504" y="1600200"/>
            <a:ext cx="8229600" cy="4709160"/>
          </a:xfrm>
        </p:spPr>
        <p:txBody>
          <a:bodyPr>
            <a:normAutofit/>
          </a:bodyPr>
          <a:lstStyle/>
          <a:p>
            <a:r>
              <a:rPr lang="cs-CZ" sz="2600" dirty="0">
                <a:hlinkClick r:id="rId2"/>
              </a:rPr>
              <a:t>https://</a:t>
            </a:r>
            <a:r>
              <a:rPr lang="cs-CZ" sz="2600" dirty="0" smtClean="0">
                <a:hlinkClick r:id="rId2"/>
              </a:rPr>
              <a:t>www.youtube.com/watch?v=6CN97483uYQ</a:t>
            </a:r>
            <a:r>
              <a:rPr lang="cs-CZ" sz="2600" dirty="0" smtClean="0"/>
              <a:t/>
            </a:r>
            <a:br>
              <a:rPr lang="cs-CZ" sz="2600" dirty="0" smtClean="0"/>
            </a:br>
            <a:endParaRPr lang="cs-CZ" sz="2600" dirty="0" smtClean="0"/>
          </a:p>
          <a:p>
            <a:r>
              <a:rPr lang="cs-CZ" sz="2400" dirty="0">
                <a:hlinkClick r:id="rId3"/>
              </a:rPr>
              <a:t>https://</a:t>
            </a:r>
            <a:r>
              <a:rPr lang="cs-CZ" sz="2400" dirty="0" smtClean="0">
                <a:hlinkClick r:id="rId3"/>
              </a:rPr>
              <a:t>www.youtube.com/watch?v=m49PeJHXLXM</a:t>
            </a:r>
            <a:r>
              <a:rPr lang="cs-CZ" sz="2400" dirty="0" smtClean="0"/>
              <a:t/>
            </a:r>
            <a:br>
              <a:rPr lang="cs-CZ" sz="2400" dirty="0" smtClean="0"/>
            </a:br>
            <a:endParaRPr lang="cs-CZ" sz="2400" dirty="0" smtClean="0"/>
          </a:p>
          <a:p>
            <a:r>
              <a:rPr lang="cs-CZ" sz="2400" dirty="0">
                <a:hlinkClick r:id="rId4"/>
              </a:rPr>
              <a:t>https://www.youtube.com/watch?v=_LIpPkdd9Ts</a:t>
            </a:r>
            <a:endParaRPr lang="cs-CZ" sz="2600" dirty="0"/>
          </a:p>
        </p:txBody>
      </p:sp>
    </p:spTree>
    <p:extLst>
      <p:ext uri="{BB962C8B-B14F-4D97-AF65-F5344CB8AC3E}">
        <p14:creationId xmlns:p14="http://schemas.microsoft.com/office/powerpoint/2010/main" val="25285915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Otázky a úlohy: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651510" indent="-514350">
              <a:buFont typeface="+mj-lt"/>
              <a:buAutoNum type="arabicPeriod"/>
            </a:pPr>
            <a:r>
              <a:rPr lang="cs-CZ" dirty="0" smtClean="0"/>
              <a:t>Vysvětli princip činnosti injekční stříkačky:</a:t>
            </a:r>
          </a:p>
          <a:p>
            <a:pPr marL="971550" lvl="1" indent="-514350">
              <a:buFont typeface="+mj-lt"/>
              <a:buAutoNum type="alphaLcParenR"/>
            </a:pPr>
            <a:r>
              <a:rPr lang="cs-CZ" dirty="0" smtClean="0"/>
              <a:t>při nasávání léku z lahvičky do stříkačky,</a:t>
            </a:r>
          </a:p>
          <a:p>
            <a:pPr marL="971550" lvl="1" indent="-514350">
              <a:buFont typeface="+mj-lt"/>
              <a:buAutoNum type="alphaLcParenR"/>
            </a:pPr>
            <a:r>
              <a:rPr lang="cs-CZ" dirty="0" smtClean="0"/>
              <a:t>při jeho aplikaci do těla pacienta.</a:t>
            </a:r>
          </a:p>
          <a:p>
            <a:endParaRPr lang="cs-CZ" dirty="0" smtClean="0"/>
          </a:p>
          <a:p>
            <a:r>
              <a:rPr lang="cs-CZ" dirty="0" smtClean="0"/>
              <a:t>Odpověď:</a:t>
            </a:r>
          </a:p>
          <a:p>
            <a:pPr lvl="1"/>
            <a:r>
              <a:rPr lang="cs-CZ" dirty="0" smtClean="0"/>
              <a:t>při nasávání – při odtahování pístu vzniká</a:t>
            </a:r>
            <a:br>
              <a:rPr lang="cs-CZ" dirty="0" smtClean="0"/>
            </a:br>
            <a:r>
              <a:rPr lang="cs-CZ" dirty="0" smtClean="0"/>
              <a:t>pod pístem podtlak a atmosférická tlaková</a:t>
            </a:r>
            <a:br>
              <a:rPr lang="cs-CZ" dirty="0" smtClean="0"/>
            </a:br>
            <a:r>
              <a:rPr lang="cs-CZ" dirty="0" smtClean="0"/>
              <a:t>síla tlačí roztok do stříkačky</a:t>
            </a:r>
          </a:p>
          <a:p>
            <a:pPr lvl="1"/>
            <a:r>
              <a:rPr lang="cs-CZ" dirty="0" smtClean="0"/>
              <a:t>při aplikaci roztoku do těla – působením ruky</a:t>
            </a:r>
            <a:br>
              <a:rPr lang="cs-CZ" dirty="0" smtClean="0"/>
            </a:br>
            <a:r>
              <a:rPr lang="cs-CZ" dirty="0" smtClean="0"/>
              <a:t>vytváříme přetlak a roztok je vtlačován</a:t>
            </a:r>
            <a:br>
              <a:rPr lang="cs-CZ" dirty="0" smtClean="0"/>
            </a:br>
            <a:r>
              <a:rPr lang="cs-CZ" dirty="0" smtClean="0"/>
              <a:t>do těla</a:t>
            </a:r>
            <a:endParaRPr lang="cs-CZ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5844127" y="3813057"/>
            <a:ext cx="3996519" cy="1500213"/>
          </a:xfrm>
          <a:prstGeom prst="rect">
            <a:avLst/>
          </a:prstGeom>
        </p:spPr>
      </p:pic>
      <p:sp>
        <p:nvSpPr>
          <p:cNvPr id="6" name="TextovéPole 5"/>
          <p:cNvSpPr txBox="1"/>
          <p:nvPr/>
        </p:nvSpPr>
        <p:spPr>
          <a:xfrm>
            <a:off x="8075486" y="6263335"/>
            <a:ext cx="57099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[</a:t>
            </a:r>
            <a:r>
              <a:rPr lang="en-US" sz="1200" dirty="0" err="1" smtClean="0"/>
              <a:t>obr</a:t>
            </a:r>
            <a:r>
              <a:rPr lang="cs-CZ" sz="1200" dirty="0" smtClean="0"/>
              <a:t>5</a:t>
            </a:r>
            <a:r>
              <a:rPr lang="en-US" sz="1200" dirty="0" smtClean="0"/>
              <a:t>]</a:t>
            </a:r>
            <a:endParaRPr lang="cs-CZ" sz="1200" dirty="0"/>
          </a:p>
        </p:txBody>
      </p:sp>
    </p:spTree>
    <p:extLst>
      <p:ext uri="{BB962C8B-B14F-4D97-AF65-F5344CB8AC3E}">
        <p14:creationId xmlns:p14="http://schemas.microsoft.com/office/powerpoint/2010/main" val="10592364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Otázky a úlohy:</a:t>
            </a:r>
            <a:endParaRPr lang="cs-CZ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Zástupný symbol pro obsah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651510" indent="-514350">
                  <a:buFont typeface="+mj-lt"/>
                  <a:buAutoNum type="arabicPeriod" startAt="2"/>
                </a:pPr>
                <a:r>
                  <a:rPr lang="cs-CZ" dirty="0" smtClean="0"/>
                  <a:t>Proč lze otevřeným kapalinovým manometrem se rtutí měřit větší přetlaky než stejným manometrem s vodou?</a:t>
                </a:r>
              </a:p>
              <a:p>
                <a:endParaRPr lang="cs-CZ" dirty="0"/>
              </a:p>
              <a:p>
                <a:r>
                  <a:rPr lang="cs-CZ" dirty="0" smtClean="0"/>
                  <a:t>Odpověď:</a:t>
                </a:r>
              </a:p>
              <a:p>
                <a:pPr lvl="1"/>
                <a:r>
                  <a:rPr lang="cs-CZ" dirty="0" smtClean="0"/>
                  <a:t>Protože hustota rtuti je </a:t>
                </a:r>
                <a14:m>
                  <m:oMath xmlns:m="http://schemas.openxmlformats.org/officeDocument/2006/math">
                    <m:r>
                      <a:rPr lang="cs-CZ" smtClean="0">
                        <a:latin typeface="Cambria Math"/>
                      </a:rPr>
                      <m:t>13 500 </m:t>
                    </m:r>
                    <m:r>
                      <m:rPr>
                        <m:sty m:val="p"/>
                      </m:rPr>
                      <a:rPr lang="cs-CZ" i="0" smtClean="0">
                        <a:latin typeface="Cambria Math"/>
                      </a:rPr>
                      <m:t>kg</m:t>
                    </m:r>
                    <m:r>
                      <a:rPr lang="cs-CZ" i="0" smtClean="0">
                        <a:latin typeface="Cambria Math"/>
                      </a:rPr>
                      <m:t>/</m:t>
                    </m:r>
                    <m:sSup>
                      <m:sSupPr>
                        <m:ctrlPr>
                          <a:rPr lang="cs-CZ" i="1" smtClean="0">
                            <a:latin typeface="Cambria Math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cs-CZ" i="0" smtClean="0">
                            <a:latin typeface="Cambria Math"/>
                          </a:rPr>
                          <m:t>m</m:t>
                        </m:r>
                      </m:e>
                      <m:sup>
                        <m:r>
                          <a:rPr lang="cs-CZ" i="0" smtClean="0">
                            <a:latin typeface="Cambria Math"/>
                          </a:rPr>
                          <m:t>3</m:t>
                        </m:r>
                      </m:sup>
                    </m:sSup>
                  </m:oMath>
                </a14:m>
                <a:r>
                  <a:rPr lang="cs-CZ" dirty="0" smtClean="0"/>
                  <a:t>, což je asi 13-krát více než hustota vody. Při stejné výšce kapaliny se tak vytvoří 13-krát větší hydrostatický tlak, tj. lze měřit větší přetlaky.</a:t>
                </a:r>
              </a:p>
            </p:txBody>
          </p:sp>
        </mc:Choice>
        <mc:Fallback xmlns="">
          <p:sp>
            <p:nvSpPr>
              <p:cNvPr id="3" name="Zástupný symbol pro obsah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t="-1166" r="-2148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5225631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Otázky a úlohy: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651510" indent="-514350">
              <a:buFont typeface="+mj-lt"/>
              <a:buAutoNum type="arabicPeriod" startAt="3"/>
            </a:pPr>
            <a:r>
              <a:rPr lang="cs-CZ" dirty="0" smtClean="0"/>
              <a:t>Proč pouťový balónek ve větších výškách atmosféry zpravidla praskne?</a:t>
            </a:r>
          </a:p>
          <a:p>
            <a:endParaRPr lang="cs-CZ" dirty="0" smtClean="0"/>
          </a:p>
          <a:p>
            <a:r>
              <a:rPr lang="cs-CZ" dirty="0" smtClean="0"/>
              <a:t>Odpověď:</a:t>
            </a:r>
          </a:p>
          <a:p>
            <a:pPr lvl="1"/>
            <a:r>
              <a:rPr lang="cs-CZ" dirty="0" smtClean="0"/>
              <a:t>Protože ve větších výškách je</a:t>
            </a:r>
            <a:br>
              <a:rPr lang="cs-CZ" dirty="0" smtClean="0"/>
            </a:br>
            <a:r>
              <a:rPr lang="cs-CZ" dirty="0" smtClean="0"/>
              <a:t>atmosférický tlak menší než</a:t>
            </a:r>
            <a:br>
              <a:rPr lang="cs-CZ" dirty="0" smtClean="0"/>
            </a:br>
            <a:r>
              <a:rPr lang="cs-CZ" dirty="0" smtClean="0"/>
              <a:t>u Země a přetlak v balónku</a:t>
            </a:r>
            <a:br>
              <a:rPr lang="cs-CZ" dirty="0" smtClean="0"/>
            </a:br>
            <a:r>
              <a:rPr lang="cs-CZ" dirty="0" smtClean="0"/>
              <a:t>je tak veliký, že balónek</a:t>
            </a:r>
            <a:br>
              <a:rPr lang="cs-CZ" dirty="0" smtClean="0"/>
            </a:br>
            <a:r>
              <a:rPr lang="cs-CZ" dirty="0" smtClean="0"/>
              <a:t>praskne. </a:t>
            </a:r>
          </a:p>
        </p:txBody>
      </p:sp>
      <p:pic>
        <p:nvPicPr>
          <p:cNvPr id="7" name="Obrázek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45503" y="3789040"/>
            <a:ext cx="3443875" cy="2582906"/>
          </a:xfrm>
          <a:prstGeom prst="rect">
            <a:avLst/>
          </a:prstGeom>
        </p:spPr>
      </p:pic>
      <p:sp>
        <p:nvSpPr>
          <p:cNvPr id="9" name="TextovéPole 8"/>
          <p:cNvSpPr txBox="1"/>
          <p:nvPr/>
        </p:nvSpPr>
        <p:spPr>
          <a:xfrm>
            <a:off x="8244408" y="6320353"/>
            <a:ext cx="57099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[</a:t>
            </a:r>
            <a:r>
              <a:rPr lang="en-US" sz="1200" dirty="0" err="1" smtClean="0"/>
              <a:t>obr</a:t>
            </a:r>
            <a:r>
              <a:rPr lang="cs-CZ" sz="1200" dirty="0" smtClean="0"/>
              <a:t>6</a:t>
            </a:r>
            <a:r>
              <a:rPr lang="en-US" sz="1200" dirty="0" smtClean="0"/>
              <a:t>]</a:t>
            </a:r>
            <a:endParaRPr lang="cs-CZ" sz="1200" dirty="0"/>
          </a:p>
        </p:txBody>
      </p:sp>
    </p:spTree>
    <p:extLst>
      <p:ext uri="{BB962C8B-B14F-4D97-AF65-F5344CB8AC3E}">
        <p14:creationId xmlns:p14="http://schemas.microsoft.com/office/powerpoint/2010/main" val="28788266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Otázky a úlohy: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651510" indent="-514350">
              <a:buFont typeface="+mj-lt"/>
              <a:buAutoNum type="arabicPeriod" startAt="4"/>
            </a:pPr>
            <a:r>
              <a:rPr lang="cs-CZ" dirty="0" smtClean="0"/>
              <a:t>Proč stoupá nápoj v brčku, kterým ho piješ</a:t>
            </a:r>
            <a:br>
              <a:rPr lang="cs-CZ" dirty="0" smtClean="0"/>
            </a:br>
            <a:r>
              <a:rPr lang="cs-CZ" dirty="0" smtClean="0"/>
              <a:t>z krabičky či láhve? </a:t>
            </a:r>
          </a:p>
          <a:p>
            <a:endParaRPr lang="cs-CZ" dirty="0" smtClean="0"/>
          </a:p>
          <a:p>
            <a:r>
              <a:rPr lang="cs-CZ" dirty="0" smtClean="0"/>
              <a:t>Odpověď:</a:t>
            </a:r>
          </a:p>
          <a:p>
            <a:pPr lvl="1"/>
            <a:r>
              <a:rPr lang="cs-CZ" dirty="0" smtClean="0"/>
              <a:t>Protože ústy odsáváme vzduch nad</a:t>
            </a:r>
            <a:br>
              <a:rPr lang="cs-CZ" dirty="0" smtClean="0"/>
            </a:br>
            <a:r>
              <a:rPr lang="cs-CZ" dirty="0" smtClean="0"/>
              <a:t>nápojem v brčku, vytváříme tak podtlak.</a:t>
            </a:r>
            <a:br>
              <a:rPr lang="cs-CZ" dirty="0" smtClean="0"/>
            </a:br>
            <a:r>
              <a:rPr lang="cs-CZ" dirty="0" smtClean="0"/>
              <a:t>Atmosférická tlaková síla pak tlačí nápoj</a:t>
            </a:r>
            <a:br>
              <a:rPr lang="cs-CZ" dirty="0" smtClean="0"/>
            </a:br>
            <a:r>
              <a:rPr lang="cs-CZ" dirty="0" smtClean="0"/>
              <a:t>do brčka a následně nám do úst.</a:t>
            </a:r>
          </a:p>
        </p:txBody>
      </p:sp>
      <p:sp>
        <p:nvSpPr>
          <p:cNvPr id="9" name="TextovéPole 8"/>
          <p:cNvSpPr txBox="1"/>
          <p:nvPr/>
        </p:nvSpPr>
        <p:spPr>
          <a:xfrm>
            <a:off x="8244408" y="6320353"/>
            <a:ext cx="57099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[</a:t>
            </a:r>
            <a:r>
              <a:rPr lang="en-US" sz="1200" dirty="0" err="1" smtClean="0"/>
              <a:t>obr</a:t>
            </a:r>
            <a:r>
              <a:rPr lang="cs-CZ" sz="1200" dirty="0" smtClean="0"/>
              <a:t>7</a:t>
            </a:r>
            <a:r>
              <a:rPr lang="en-US" sz="1200" dirty="0" smtClean="0"/>
              <a:t>]</a:t>
            </a:r>
            <a:endParaRPr lang="cs-CZ" sz="1200" dirty="0"/>
          </a:p>
        </p:txBody>
      </p:sp>
      <p:pic>
        <p:nvPicPr>
          <p:cNvPr id="10" name="Obrázek 9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805" t="18957" r="17005" b="204"/>
          <a:stretch/>
        </p:blipFill>
        <p:spPr>
          <a:xfrm>
            <a:off x="7020272" y="3573016"/>
            <a:ext cx="1728000" cy="277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88266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POKUS Č.1 - PŘETLAK: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stlačíme vzduch v ucpané stříkačce</a:t>
            </a:r>
          </a:p>
          <a:p>
            <a:pPr lvl="1"/>
            <a:r>
              <a:rPr lang="cs-CZ" dirty="0" smtClean="0"/>
              <a:t>pod pístem vznikne přetlak</a:t>
            </a:r>
          </a:p>
          <a:p>
            <a:pPr lvl="1"/>
            <a:r>
              <a:rPr lang="cs-CZ" dirty="0" smtClean="0"/>
              <a:t>po uvolnění se píst pohybuje zpět (dokud se tlaky nevyrovnají)</a:t>
            </a:r>
            <a:endParaRPr lang="cs-CZ" dirty="0"/>
          </a:p>
        </p:txBody>
      </p:sp>
      <p:pic>
        <p:nvPicPr>
          <p:cNvPr id="1026" name="Picture 2" descr="C:\Documents and Settings\kopecny\Plocha\Kačka - Dumy\MOJE DUM - Obrázky - Martin\Dum18_sl2a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66515" y="3465655"/>
            <a:ext cx="3546148" cy="93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Documents and Settings\kopecny\Plocha\Kačka - Dumy\MOJE DUM - Obrázky - Martin\Dum18_sl2b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686993" y="4478954"/>
            <a:ext cx="3769687" cy="93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C:\Documents and Settings\kopecny\Plocha\Kačka - Dumy\MOJE DUM - Obrázky - Martin\Dum18_sl2c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31011" y="5492254"/>
            <a:ext cx="3546475" cy="1025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434977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Otázky a úlohy:</a:t>
            </a:r>
            <a:endParaRPr lang="cs-CZ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Zástupný symbol pro obsah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651510" indent="-514350">
                  <a:buFont typeface="+mj-lt"/>
                  <a:buAutoNum type="arabicPeriod" startAt="5"/>
                </a:pPr>
                <a:r>
                  <a:rPr lang="cs-CZ" dirty="0" smtClean="0"/>
                  <a:t>K nádobě, ve které je plyn, je připojen otevřený kapalinový manometr se rtutí. Podle obrázku rozhodni, zda je v baňce přetlak nebo podtlak plynu. Urči jeho hodnotu.</a:t>
                </a:r>
              </a:p>
              <a:p>
                <a:endParaRPr lang="cs-CZ" dirty="0"/>
              </a:p>
              <a:p>
                <a:r>
                  <a:rPr lang="cs-CZ" dirty="0" smtClean="0"/>
                  <a:t>Odpověď:</a:t>
                </a:r>
              </a:p>
              <a:p>
                <a:pPr lvl="1"/>
                <a:r>
                  <a:rPr lang="cs-CZ" dirty="0" smtClean="0"/>
                  <a:t>V baňce je přetlak.</a:t>
                </a:r>
              </a:p>
              <a:p>
                <a:pPr lvl="1"/>
                <a:r>
                  <a:rPr lang="cs-CZ" dirty="0" smtClean="0"/>
                  <a:t>Hodnota:	</a:t>
                </a:r>
                <a14:m>
                  <m:oMath xmlns:m="http://schemas.openxmlformats.org/officeDocument/2006/math">
                    <m:r>
                      <a:rPr lang="cs-CZ" smtClean="0">
                        <a:latin typeface="Cambria Math"/>
                      </a:rPr>
                      <m:t>𝑝</m:t>
                    </m:r>
                    <m:r>
                      <a:rPr lang="cs-CZ" smtClean="0">
                        <a:latin typeface="Cambria Math"/>
                      </a:rPr>
                      <m:t>=</m:t>
                    </m:r>
                    <m:r>
                      <a:rPr lang="cs-CZ" smtClean="0">
                        <a:latin typeface="Cambria Math"/>
                      </a:rPr>
                      <m:t>h</m:t>
                    </m:r>
                    <m:r>
                      <a:rPr lang="cs-CZ" smtClean="0">
                        <a:latin typeface="Cambria Math"/>
                      </a:rPr>
                      <m:t>∙</m:t>
                    </m:r>
                    <m:sSub>
                      <m:sSubPr>
                        <m:ctrlPr>
                          <a:rPr lang="cs-CZ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cs-CZ" smtClean="0">
                            <a:latin typeface="Cambria Math"/>
                          </a:rPr>
                          <m:t>𝜌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cs-CZ" i="0" smtClean="0">
                            <a:latin typeface="Cambria Math"/>
                          </a:rPr>
                          <m:t>k</m:t>
                        </m:r>
                      </m:sub>
                    </m:sSub>
                    <m:r>
                      <a:rPr lang="cs-CZ" smtClean="0">
                        <a:latin typeface="Cambria Math"/>
                      </a:rPr>
                      <m:t>∙</m:t>
                    </m:r>
                    <m:r>
                      <a:rPr lang="cs-CZ" smtClean="0">
                        <a:latin typeface="Cambria Math"/>
                      </a:rPr>
                      <m:t>𝑔</m:t>
                    </m:r>
                  </m:oMath>
                </a14:m>
                <a:endParaRPr lang="cs-CZ" dirty="0" smtClean="0"/>
              </a:p>
              <a:p>
                <a:pPr marL="585216" lvl="1" indent="0">
                  <a:buNone/>
                </a:pPr>
                <a:r>
                  <a:rPr lang="cs-CZ" dirty="0" smtClean="0"/>
                  <a:t>			</a:t>
                </a:r>
                <a14:m>
                  <m:oMath xmlns:m="http://schemas.openxmlformats.org/officeDocument/2006/math">
                    <m:r>
                      <a:rPr lang="cs-CZ" smtClean="0">
                        <a:latin typeface="Cambria Math"/>
                      </a:rPr>
                      <m:t>𝑝</m:t>
                    </m:r>
                    <m:r>
                      <a:rPr lang="cs-CZ" smtClean="0">
                        <a:latin typeface="Cambria Math"/>
                      </a:rPr>
                      <m:t>=0,35∙13 500∙10 </m:t>
                    </m:r>
                    <m:r>
                      <m:rPr>
                        <m:sty m:val="p"/>
                      </m:rPr>
                      <a:rPr lang="cs-CZ" i="0" smtClean="0">
                        <a:latin typeface="Cambria Math"/>
                      </a:rPr>
                      <m:t>Pa</m:t>
                    </m:r>
                  </m:oMath>
                </a14:m>
                <a:endParaRPr lang="cs-CZ" dirty="0" smtClean="0"/>
              </a:p>
              <a:p>
                <a:pPr marL="585216" lvl="1" indent="0">
                  <a:buNone/>
                </a:pPr>
                <a:r>
                  <a:rPr lang="cs-CZ" dirty="0" smtClean="0"/>
                  <a:t>			</a:t>
                </a:r>
                <a14:m>
                  <m:oMath xmlns:m="http://schemas.openxmlformats.org/officeDocument/2006/math">
                    <m:r>
                      <a:rPr lang="cs-CZ" smtClean="0">
                        <a:latin typeface="Cambria Math"/>
                      </a:rPr>
                      <m:t>𝑝</m:t>
                    </m:r>
                    <m:r>
                      <a:rPr lang="cs-CZ" smtClean="0">
                        <a:latin typeface="Cambria Math"/>
                      </a:rPr>
                      <m:t>=47 250 </m:t>
                    </m:r>
                    <m:r>
                      <m:rPr>
                        <m:sty m:val="p"/>
                      </m:rPr>
                      <a:rPr lang="cs-CZ" i="0" smtClean="0">
                        <a:latin typeface="Cambria Math"/>
                      </a:rPr>
                      <m:t>Pa</m:t>
                    </m:r>
                    <m:r>
                      <a:rPr lang="cs-CZ" smtClean="0">
                        <a:latin typeface="Cambria Math"/>
                      </a:rPr>
                      <m:t>=47 </m:t>
                    </m:r>
                    <m:r>
                      <m:rPr>
                        <m:sty m:val="p"/>
                      </m:rPr>
                      <a:rPr lang="cs-CZ" i="0" smtClean="0">
                        <a:latin typeface="Cambria Math"/>
                      </a:rPr>
                      <m:t>kPa</m:t>
                    </m:r>
                  </m:oMath>
                </a14:m>
                <a:endParaRPr lang="cs-CZ" dirty="0" smtClean="0"/>
              </a:p>
            </p:txBody>
          </p:sp>
        </mc:Choice>
        <mc:Fallback xmlns="">
          <p:sp>
            <p:nvSpPr>
              <p:cNvPr id="3" name="Zástupný symbol pro obsah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t="-1166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Picture 2" descr="C:\Documents and Settings\kopecny\Plocha\Kačka - Dumy\MOJE DUM - Obrázky - Martin\Dum18_sl16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216" y="2852936"/>
            <a:ext cx="2438400" cy="23161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788266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Zdroje: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79512" y="1628800"/>
            <a:ext cx="8784976" cy="4709160"/>
          </a:xfrm>
        </p:spPr>
        <p:txBody>
          <a:bodyPr>
            <a:normAutofit/>
          </a:bodyPr>
          <a:lstStyle/>
          <a:p>
            <a:pPr marL="137160" indent="0">
              <a:buNone/>
            </a:pPr>
            <a:r>
              <a:rPr lang="en-US" sz="1400" dirty="0"/>
              <a:t>[</a:t>
            </a:r>
            <a:r>
              <a:rPr lang="en-US" sz="1400" dirty="0" err="1" smtClean="0"/>
              <a:t>obr</a:t>
            </a:r>
            <a:r>
              <a:rPr lang="cs-CZ" sz="1400" dirty="0" smtClean="0"/>
              <a:t>1</a:t>
            </a:r>
            <a:r>
              <a:rPr lang="en-US" sz="1400" dirty="0" smtClean="0"/>
              <a:t>]: </a:t>
            </a:r>
            <a:r>
              <a:rPr lang="en-US" sz="1400" dirty="0">
                <a:hlinkClick r:id="rId2"/>
              </a:rPr>
              <a:t>http://</a:t>
            </a:r>
            <a:r>
              <a:rPr lang="en-US" sz="1400" dirty="0" smtClean="0">
                <a:hlinkClick r:id="rId2"/>
              </a:rPr>
              <a:t>cs.wikipedia.org/wiki/Soubor:Scuba_diving_elba.jpg</a:t>
            </a:r>
            <a:endParaRPr lang="cs-CZ" sz="1400" dirty="0" smtClean="0"/>
          </a:p>
          <a:p>
            <a:pPr marL="137160" indent="0">
              <a:buNone/>
            </a:pPr>
            <a:r>
              <a:rPr lang="en-US" sz="1400" dirty="0"/>
              <a:t>[</a:t>
            </a:r>
            <a:r>
              <a:rPr lang="en-US" sz="1400" dirty="0" err="1" smtClean="0"/>
              <a:t>obr</a:t>
            </a:r>
            <a:r>
              <a:rPr lang="cs-CZ" sz="1400" dirty="0" smtClean="0"/>
              <a:t>2</a:t>
            </a:r>
            <a:r>
              <a:rPr lang="en-US" sz="1400" dirty="0"/>
              <a:t>]: </a:t>
            </a:r>
            <a:r>
              <a:rPr lang="en-US" sz="1400" dirty="0">
                <a:hlinkClick r:id="rId3"/>
              </a:rPr>
              <a:t>http://</a:t>
            </a:r>
            <a:r>
              <a:rPr lang="en-US" sz="1400" dirty="0" smtClean="0">
                <a:hlinkClick r:id="rId3"/>
              </a:rPr>
              <a:t>cs.wikipedia.org/wiki/Soubor:Og%C3%B3rki_konserwowe.jpg</a:t>
            </a:r>
            <a:endParaRPr lang="cs-CZ" sz="1400" dirty="0" smtClean="0"/>
          </a:p>
          <a:p>
            <a:pPr marL="137160" indent="0">
              <a:buNone/>
            </a:pPr>
            <a:r>
              <a:rPr lang="en-US" sz="1400" dirty="0" smtClean="0"/>
              <a:t>[</a:t>
            </a:r>
            <a:r>
              <a:rPr lang="en-US" sz="1400" dirty="0" err="1" smtClean="0"/>
              <a:t>obr</a:t>
            </a:r>
            <a:r>
              <a:rPr lang="cs-CZ" sz="1400" dirty="0" smtClean="0"/>
              <a:t>3</a:t>
            </a:r>
            <a:r>
              <a:rPr lang="en-US" sz="1400" dirty="0" smtClean="0"/>
              <a:t>]:</a:t>
            </a:r>
            <a:r>
              <a:rPr lang="cs-CZ" sz="1400" dirty="0" smtClean="0"/>
              <a:t> </a:t>
            </a:r>
            <a:r>
              <a:rPr lang="cs-CZ" sz="1400" dirty="0">
                <a:hlinkClick r:id="rId4"/>
              </a:rPr>
              <a:t>http://kdf.mff.cuni.cz/vyuka/psp1/lib/exe/fetch.php?w=&amp;h=&amp;</a:t>
            </a:r>
            <a:r>
              <a:rPr lang="cs-CZ" sz="1400" dirty="0" smtClean="0">
                <a:hlinkClick r:id="rId4"/>
              </a:rPr>
              <a:t>cache=cache&amp;media=otevreny_kapalinovy_manometr.jpg</a:t>
            </a:r>
            <a:endParaRPr lang="cs-CZ" sz="1400" dirty="0" smtClean="0"/>
          </a:p>
          <a:p>
            <a:pPr marL="137160" indent="0">
              <a:buNone/>
            </a:pPr>
            <a:r>
              <a:rPr lang="en-US" sz="1400" dirty="0" smtClean="0"/>
              <a:t>[</a:t>
            </a:r>
            <a:r>
              <a:rPr lang="en-US" sz="1400" dirty="0" err="1" smtClean="0"/>
              <a:t>obr</a:t>
            </a:r>
            <a:r>
              <a:rPr lang="cs-CZ" sz="1400" dirty="0" smtClean="0"/>
              <a:t>4</a:t>
            </a:r>
            <a:r>
              <a:rPr lang="en-US" sz="1400" dirty="0" smtClean="0"/>
              <a:t>]:</a:t>
            </a:r>
            <a:r>
              <a:rPr lang="cs-CZ" sz="1400" dirty="0" smtClean="0"/>
              <a:t> </a:t>
            </a:r>
            <a:r>
              <a:rPr lang="cs-CZ" sz="1400" dirty="0">
                <a:hlinkClick r:id="rId5"/>
              </a:rPr>
              <a:t>http://</a:t>
            </a:r>
            <a:r>
              <a:rPr lang="cs-CZ" sz="1400" dirty="0" smtClean="0">
                <a:hlinkClick r:id="rId5"/>
              </a:rPr>
              <a:t>cs.wikipedia.org/wiki/Soubor:WPPressGaugeMech.jpg</a:t>
            </a:r>
            <a:endParaRPr lang="cs-CZ" sz="1400" dirty="0" smtClean="0"/>
          </a:p>
          <a:p>
            <a:pPr marL="137160" indent="0">
              <a:buNone/>
            </a:pPr>
            <a:r>
              <a:rPr lang="en-US" sz="1400" dirty="0" smtClean="0"/>
              <a:t>[</a:t>
            </a:r>
            <a:r>
              <a:rPr lang="en-US" sz="1400" dirty="0" err="1" smtClean="0"/>
              <a:t>obr</a:t>
            </a:r>
            <a:r>
              <a:rPr lang="cs-CZ" sz="1400" dirty="0" smtClean="0"/>
              <a:t>5</a:t>
            </a:r>
            <a:r>
              <a:rPr lang="en-US" sz="1400" dirty="0" smtClean="0"/>
              <a:t>]:</a:t>
            </a:r>
            <a:r>
              <a:rPr lang="cs-CZ" sz="1400" dirty="0" smtClean="0"/>
              <a:t> </a:t>
            </a:r>
            <a:r>
              <a:rPr lang="cs-CZ" sz="1400" dirty="0">
                <a:hlinkClick r:id="rId6"/>
              </a:rPr>
              <a:t>http://</a:t>
            </a:r>
            <a:r>
              <a:rPr lang="cs-CZ" sz="1400" dirty="0" smtClean="0">
                <a:hlinkClick r:id="rId6"/>
              </a:rPr>
              <a:t>cs.wikipedia.org/wiki/Soubor:Syringe.jpg</a:t>
            </a:r>
            <a:endParaRPr lang="cs-CZ" sz="1400" dirty="0" smtClean="0"/>
          </a:p>
          <a:p>
            <a:pPr marL="137160" indent="0">
              <a:buNone/>
            </a:pPr>
            <a:r>
              <a:rPr lang="en-US" sz="1400" dirty="0"/>
              <a:t>[</a:t>
            </a:r>
            <a:r>
              <a:rPr lang="en-US" sz="1400" dirty="0" err="1" smtClean="0"/>
              <a:t>obr</a:t>
            </a:r>
            <a:r>
              <a:rPr lang="cs-CZ" sz="1400" dirty="0" smtClean="0"/>
              <a:t>6</a:t>
            </a:r>
            <a:r>
              <a:rPr lang="en-US" sz="1400" dirty="0" smtClean="0"/>
              <a:t>]:</a:t>
            </a:r>
            <a:r>
              <a:rPr lang="cs-CZ" sz="1400" dirty="0" smtClean="0"/>
              <a:t> </a:t>
            </a:r>
            <a:r>
              <a:rPr lang="cs-CZ" sz="1400" dirty="0">
                <a:hlinkClick r:id="rId7"/>
              </a:rPr>
              <a:t>http://</a:t>
            </a:r>
            <a:r>
              <a:rPr lang="cs-CZ" sz="1400" dirty="0" smtClean="0">
                <a:hlinkClick r:id="rId7"/>
              </a:rPr>
              <a:t>commons.wikimedia.org/wiki/File:InflatableBalloons.jpg</a:t>
            </a:r>
            <a:endParaRPr lang="cs-CZ" sz="1400" dirty="0" smtClean="0"/>
          </a:p>
          <a:p>
            <a:pPr marL="137160" indent="0">
              <a:buNone/>
            </a:pPr>
            <a:r>
              <a:rPr lang="en-US" sz="1400" dirty="0" smtClean="0"/>
              <a:t>[</a:t>
            </a:r>
            <a:r>
              <a:rPr lang="en-US" sz="1400" dirty="0" err="1" smtClean="0"/>
              <a:t>obr</a:t>
            </a:r>
            <a:r>
              <a:rPr lang="cs-CZ" sz="1400" dirty="0" smtClean="0"/>
              <a:t>7</a:t>
            </a:r>
            <a:r>
              <a:rPr lang="en-US" sz="1400" dirty="0" smtClean="0"/>
              <a:t>]:</a:t>
            </a:r>
            <a:r>
              <a:rPr lang="cs-CZ" sz="1400" dirty="0" smtClean="0"/>
              <a:t> </a:t>
            </a:r>
            <a:r>
              <a:rPr lang="cs-CZ" sz="1400" dirty="0">
                <a:hlinkClick r:id="rId8"/>
              </a:rPr>
              <a:t>http://</a:t>
            </a:r>
            <a:r>
              <a:rPr lang="cs-CZ" sz="1400" dirty="0" smtClean="0">
                <a:hlinkClick r:id="rId8"/>
              </a:rPr>
              <a:t>commons.wikimedia.org/wiki/File:Lead_Photo_For_User-Wschlitz0-8515615616925061.jpg</a:t>
            </a:r>
            <a:endParaRPr lang="cs-CZ" sz="1400" dirty="0" smtClean="0"/>
          </a:p>
          <a:p>
            <a:pPr marL="137160" indent="0">
              <a:buNone/>
            </a:pPr>
            <a:endParaRPr lang="cs-CZ" sz="1400" dirty="0"/>
          </a:p>
          <a:p>
            <a:pPr marL="137160" indent="0">
              <a:buNone/>
            </a:pPr>
            <a:r>
              <a:rPr lang="cs-CZ" sz="1400" dirty="0"/>
              <a:t>KOLÁŘOVÁ, Růžena; BOHUNĚK, Jiří. </a:t>
            </a:r>
            <a:r>
              <a:rPr lang="cs-CZ" sz="1400" i="1" dirty="0"/>
              <a:t>Fyzika pro 7.ročník základní školy</a:t>
            </a:r>
            <a:r>
              <a:rPr lang="cs-CZ" sz="1400" dirty="0"/>
              <a:t>. 2. upravené vydání. Praha: Prometheus, spol. s r.o., 2004, Učebnice pro základní školy. ISBN 80-7196-265-1.</a:t>
            </a:r>
          </a:p>
          <a:p>
            <a:pPr marL="137160" indent="0">
              <a:buNone/>
            </a:pPr>
            <a:r>
              <a:rPr lang="cs-CZ" sz="1400" dirty="0"/>
              <a:t>Prezentace - Autor: RNDr. Kateřina Kopečná, Gymnázium K. V. Raise, Hlinsko, Adámkova </a:t>
            </a:r>
            <a:r>
              <a:rPr lang="cs-CZ" sz="1400" dirty="0" smtClean="0"/>
              <a:t>55</a:t>
            </a:r>
            <a:endParaRPr lang="cs-CZ" sz="1400" dirty="0"/>
          </a:p>
        </p:txBody>
      </p:sp>
    </p:spTree>
    <p:extLst>
      <p:ext uri="{BB962C8B-B14F-4D97-AF65-F5344CB8AC3E}">
        <p14:creationId xmlns:p14="http://schemas.microsoft.com/office/powerpoint/2010/main" val="13587862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POKUS Č.2 - PODTLAK: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sz="2600" dirty="0" smtClean="0"/>
              <a:t>píst stříkačky stlačíme, ucpeme otvor a odtáhneme píst</a:t>
            </a:r>
          </a:p>
          <a:p>
            <a:r>
              <a:rPr lang="cs-CZ" sz="2600" dirty="0" smtClean="0"/>
              <a:t>vzduch se pod pístem zředí – pod  pístem vznikne podtlak</a:t>
            </a:r>
          </a:p>
          <a:p>
            <a:r>
              <a:rPr lang="cs-CZ" sz="2600" dirty="0" smtClean="0"/>
              <a:t>po uvolnění se píst vrací zpět k otvoru</a:t>
            </a:r>
            <a:endParaRPr lang="cs-CZ" sz="2600" dirty="0"/>
          </a:p>
        </p:txBody>
      </p:sp>
      <p:pic>
        <p:nvPicPr>
          <p:cNvPr id="2050" name="Picture 2" descr="C:\Documents and Settings\kopecny\Plocha\Kačka - Dumy\MOJE DUM - Obrázky - Martin\Dum18_sl3a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529" y="3717032"/>
            <a:ext cx="3546476" cy="9350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Documents and Settings\kopecny\Plocha\Kačka - Dumy\MOJE DUM - Obrázky - Martin\Dum18_sl3b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6963" y="4653699"/>
            <a:ext cx="4186238" cy="9445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C:\Documents and Settings\kopecny\Plocha\Kačka - Dumy\MOJE DUM - Obrázky - Martin\Dum18_sl3c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97159" y="5599891"/>
            <a:ext cx="3770313" cy="9445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259103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>
                <a:solidFill>
                  <a:srgbClr val="FF0000"/>
                </a:solidFill>
              </a:rPr>
              <a:t>PŘETLAK</a:t>
            </a:r>
            <a:endParaRPr lang="cs-CZ" dirty="0">
              <a:solidFill>
                <a:srgbClr val="FF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Zástupný symbol pro obsah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cs-CZ" dirty="0" smtClean="0"/>
                  <a:t>nastane, když tlak plynu v uzavřené nádobě je VĚTŠÍ NEŽ ATMOSFÉRICKÝ TLAK</a:t>
                </a:r>
              </a:p>
              <a:p>
                <a:endParaRPr lang="cs-CZ" dirty="0" smtClean="0"/>
              </a:p>
              <a:p>
                <a:r>
                  <a:rPr lang="cs-CZ" dirty="0" smtClean="0"/>
                  <a:t>příklad:</a:t>
                </a:r>
              </a:p>
              <a:p>
                <a:pPr lvl="1"/>
                <a:r>
                  <a:rPr lang="cs-CZ" dirty="0" smtClean="0"/>
                  <a:t>v duši jízdního kola, v míči</a:t>
                </a:r>
              </a:p>
              <a:p>
                <a:pPr lvl="1"/>
                <a:r>
                  <a:rPr lang="cs-CZ" dirty="0" smtClean="0"/>
                  <a:t>v pneumatikách auta</a:t>
                </a:r>
              </a:p>
              <a:p>
                <a:pPr lvl="1"/>
                <a:r>
                  <a:rPr lang="cs-CZ" dirty="0" smtClean="0"/>
                  <a:t>	(přibližně </a:t>
                </a:r>
                <a14:m>
                  <m:oMath xmlns:m="http://schemas.openxmlformats.org/officeDocument/2006/math">
                    <m:r>
                      <a:rPr lang="cs-CZ" smtClean="0">
                        <a:latin typeface="Cambria Math"/>
                      </a:rPr>
                      <m:t>200 </m:t>
                    </m:r>
                    <m:r>
                      <m:rPr>
                        <m:sty m:val="p"/>
                      </m:rPr>
                      <a:rPr lang="cs-CZ" i="0" smtClean="0">
                        <a:latin typeface="Cambria Math"/>
                      </a:rPr>
                      <m:t>kPa</m:t>
                    </m:r>
                  </m:oMath>
                </a14:m>
                <a:r>
                  <a:rPr lang="cs-CZ" dirty="0" smtClean="0"/>
                  <a:t> = 2 atmosféry)</a:t>
                </a:r>
              </a:p>
              <a:p>
                <a:pPr lvl="1"/>
                <a:r>
                  <a:rPr lang="cs-CZ" dirty="0" smtClean="0"/>
                  <a:t>v lahvích potápěčů</a:t>
                </a:r>
                <a:endParaRPr lang="cs-CZ" dirty="0"/>
              </a:p>
            </p:txBody>
          </p:sp>
        </mc:Choice>
        <mc:Fallback xmlns="">
          <p:sp>
            <p:nvSpPr>
              <p:cNvPr id="3" name="Zástupný symbol pro obsah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t="-1166" r="-2148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7" name="Obrázek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23285" y="4725144"/>
            <a:ext cx="2423824" cy="1817868"/>
          </a:xfrm>
          <a:prstGeom prst="rect">
            <a:avLst/>
          </a:prstGeom>
        </p:spPr>
      </p:pic>
      <p:pic>
        <p:nvPicPr>
          <p:cNvPr id="6" name="Picture 11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186466" y="2413633"/>
            <a:ext cx="1913926" cy="216749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5489661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4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>
                <a:solidFill>
                  <a:srgbClr val="FF0000"/>
                </a:solidFill>
              </a:rPr>
              <a:t>PODTLAK</a:t>
            </a:r>
            <a:endParaRPr lang="cs-CZ" dirty="0">
              <a:solidFill>
                <a:srgbClr val="FF000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nastane, když tlak plynu v uzavřené nádobě je MENŠÍ NEŽ ATMOSFÉRICKÝ TLAK</a:t>
            </a:r>
          </a:p>
          <a:p>
            <a:endParaRPr lang="cs-CZ" dirty="0"/>
          </a:p>
          <a:p>
            <a:r>
              <a:rPr lang="cs-CZ" dirty="0" smtClean="0"/>
              <a:t>příklad:</a:t>
            </a:r>
          </a:p>
          <a:p>
            <a:pPr lvl="1"/>
            <a:r>
              <a:rPr lang="cs-CZ" dirty="0" smtClean="0"/>
              <a:t>pod víčkem zavařovací sklenice</a:t>
            </a:r>
            <a:br>
              <a:rPr lang="cs-CZ" dirty="0" smtClean="0"/>
            </a:br>
            <a:r>
              <a:rPr lang="cs-CZ" dirty="0" smtClean="0"/>
              <a:t>(po zahřátí k varu ji ochladíme)</a:t>
            </a:r>
          </a:p>
          <a:p>
            <a:pPr lvl="1"/>
            <a:r>
              <a:rPr lang="cs-CZ" dirty="0" smtClean="0"/>
              <a:t>v láhvi při pití celým hrdlem v ústech</a:t>
            </a:r>
          </a:p>
          <a:p>
            <a:pPr lvl="1"/>
            <a:r>
              <a:rPr lang="cs-CZ" dirty="0" smtClean="0"/>
              <a:t>gumové přísavky</a:t>
            </a:r>
          </a:p>
          <a:p>
            <a:pPr lvl="1"/>
            <a:r>
              <a:rPr lang="cs-CZ" dirty="0" smtClean="0"/>
              <a:t>pumpy</a:t>
            </a:r>
          </a:p>
          <a:p>
            <a:pPr lvl="1"/>
            <a:endParaRPr lang="cs-CZ" dirty="0"/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0232" y="2852936"/>
            <a:ext cx="2029021" cy="3229211"/>
          </a:xfrm>
          <a:prstGeom prst="rect">
            <a:avLst/>
          </a:prstGeom>
        </p:spPr>
      </p:pic>
      <p:pic>
        <p:nvPicPr>
          <p:cNvPr id="8" name="Picture 16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7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211960" y="5106812"/>
            <a:ext cx="1655787" cy="124161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945175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>
                <a:solidFill>
                  <a:srgbClr val="FF0000"/>
                </a:solidFill>
              </a:rPr>
              <a:t>PRINCIP ČINNOSTI PUMPY</a:t>
            </a:r>
            <a:endParaRPr lang="cs-CZ" dirty="0">
              <a:solidFill>
                <a:srgbClr val="FF000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ZJEDNODUŠENĚ POMOCÍ INJEKČNÍ STŘÍKAČKY:</a:t>
            </a:r>
          </a:p>
          <a:p>
            <a:pPr lvl="1"/>
            <a:r>
              <a:rPr lang="cs-CZ" dirty="0" smtClean="0"/>
              <a:t>píst stlačíme až k otvoru</a:t>
            </a:r>
          </a:p>
          <a:p>
            <a:pPr lvl="1"/>
            <a:r>
              <a:rPr lang="cs-CZ" dirty="0" smtClean="0"/>
              <a:t>otvor ponoříme do kádinky s vodou</a:t>
            </a:r>
          </a:p>
          <a:p>
            <a:pPr lvl="1"/>
            <a:r>
              <a:rPr lang="cs-CZ" dirty="0" smtClean="0"/>
              <a:t>když táhneme píst nahoru, do stříkačky</a:t>
            </a:r>
            <a:br>
              <a:rPr lang="cs-CZ" dirty="0" smtClean="0"/>
            </a:br>
            <a:r>
              <a:rPr lang="cs-CZ" dirty="0" smtClean="0"/>
              <a:t>se nasává voda</a:t>
            </a:r>
          </a:p>
          <a:p>
            <a:r>
              <a:rPr lang="cs-CZ" dirty="0" smtClean="0"/>
              <a:t>VYSVĚTLENÍ:</a:t>
            </a:r>
            <a:endParaRPr lang="cs-CZ" dirty="0"/>
          </a:p>
          <a:p>
            <a:pPr lvl="1"/>
            <a:r>
              <a:rPr lang="cs-CZ" dirty="0" smtClean="0"/>
              <a:t>pod pístem vzniká podtlak</a:t>
            </a:r>
          </a:p>
          <a:p>
            <a:pPr lvl="1"/>
            <a:r>
              <a:rPr lang="cs-CZ" dirty="0" smtClean="0"/>
              <a:t>na hladinu vody v kádince působí</a:t>
            </a:r>
            <a:br>
              <a:rPr lang="cs-CZ" dirty="0" smtClean="0"/>
            </a:br>
            <a:r>
              <a:rPr lang="cs-CZ" dirty="0" smtClean="0"/>
              <a:t>tlaková síla vzduchu, která vodu</a:t>
            </a:r>
            <a:br>
              <a:rPr lang="cs-CZ" dirty="0" smtClean="0"/>
            </a:br>
            <a:r>
              <a:rPr lang="cs-CZ" dirty="0" smtClean="0"/>
              <a:t>vtlačuje pod píst</a:t>
            </a:r>
            <a:endParaRPr lang="cs-CZ" dirty="0"/>
          </a:p>
        </p:txBody>
      </p:sp>
      <p:pic>
        <p:nvPicPr>
          <p:cNvPr id="3074" name="Picture 2" descr="C:\Documents and Settings\kopecny\Plocha\Kačka - Dumy\MOJE DUM - Obrázky - Martin\Dum18_sl6a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176" y="3650511"/>
            <a:ext cx="1075236" cy="2759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C:\Documents and Settings\kopecny\Plocha\Kačka - Dumy\MOJE DUM - Obrázky - Martin\Dum18_sl6b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77664" y="2780928"/>
            <a:ext cx="1075236" cy="36286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699670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SACÍ PUMPY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77722" y="1588523"/>
            <a:ext cx="5842992" cy="4709160"/>
          </a:xfrm>
        </p:spPr>
        <p:txBody>
          <a:bodyPr>
            <a:normAutofit fontScale="70000" lnSpcReduction="20000"/>
          </a:bodyPr>
          <a:lstStyle/>
          <a:p>
            <a:r>
              <a:rPr lang="cs-CZ" dirty="0" smtClean="0"/>
              <a:t>založeny na předchozím principu</a:t>
            </a:r>
          </a:p>
          <a:p>
            <a:r>
              <a:rPr lang="cs-CZ" dirty="0" smtClean="0"/>
              <a:t>mají různá technická provedení</a:t>
            </a:r>
          </a:p>
          <a:p>
            <a:pPr lvl="1"/>
            <a:r>
              <a:rPr lang="cs-CZ" dirty="0" smtClean="0"/>
              <a:t>jedna z možností – dvě záklopky</a:t>
            </a:r>
            <a:br>
              <a:rPr lang="cs-CZ" dirty="0" smtClean="0"/>
            </a:br>
            <a:r>
              <a:rPr lang="cs-CZ" dirty="0" smtClean="0"/>
              <a:t>  (jedna v sací trubici, druhá v pístu)</a:t>
            </a:r>
          </a:p>
          <a:p>
            <a:r>
              <a:rPr lang="cs-CZ" b="1" dirty="0" smtClean="0"/>
              <a:t>tlačíme-li pumpu směrem dolů </a:t>
            </a:r>
            <a:r>
              <a:rPr lang="cs-CZ" dirty="0" smtClean="0"/>
              <a:t>– je</a:t>
            </a:r>
            <a:br>
              <a:rPr lang="cs-CZ" dirty="0" smtClean="0"/>
            </a:br>
            <a:r>
              <a:rPr lang="cs-CZ" dirty="0" smtClean="0"/>
              <a:t>uzavřena záklopka v sací trubici a</a:t>
            </a:r>
            <a:br>
              <a:rPr lang="cs-CZ" dirty="0" smtClean="0"/>
            </a:br>
            <a:r>
              <a:rPr lang="cs-CZ" dirty="0" smtClean="0"/>
              <a:t>otevřena záklopka v pístu</a:t>
            </a:r>
          </a:p>
          <a:p>
            <a:pPr lvl="1"/>
            <a:r>
              <a:rPr lang="cs-CZ" dirty="0" smtClean="0"/>
              <a:t>voda se díky přetlaku dostává do prostoru</a:t>
            </a:r>
            <a:br>
              <a:rPr lang="cs-CZ" dirty="0" smtClean="0"/>
            </a:br>
            <a:r>
              <a:rPr lang="cs-CZ" dirty="0" smtClean="0"/>
              <a:t>nad horní záklopku</a:t>
            </a:r>
          </a:p>
          <a:p>
            <a:r>
              <a:rPr lang="cs-CZ" b="1" dirty="0" smtClean="0"/>
              <a:t>táhneme-li pumpu směrem nahoru </a:t>
            </a:r>
            <a:r>
              <a:rPr lang="cs-CZ" dirty="0" smtClean="0"/>
              <a:t>– je</a:t>
            </a:r>
            <a:br>
              <a:rPr lang="cs-CZ" dirty="0" smtClean="0"/>
            </a:br>
            <a:r>
              <a:rPr lang="cs-CZ" dirty="0" smtClean="0"/>
              <a:t>uzavřena záklopka v pístu a otevřena</a:t>
            </a:r>
            <a:br>
              <a:rPr lang="cs-CZ" dirty="0" smtClean="0"/>
            </a:br>
            <a:r>
              <a:rPr lang="cs-CZ" dirty="0" smtClean="0"/>
              <a:t>záklopka v sací trubici</a:t>
            </a:r>
          </a:p>
          <a:p>
            <a:pPr lvl="1"/>
            <a:r>
              <a:rPr lang="cs-CZ" dirty="0" smtClean="0"/>
              <a:t>voda se díky podtlaku nasává do prostoru</a:t>
            </a:r>
            <a:br>
              <a:rPr lang="cs-CZ" dirty="0" smtClean="0"/>
            </a:br>
            <a:r>
              <a:rPr lang="cs-CZ" dirty="0" smtClean="0"/>
              <a:t>nad spodní záklopku</a:t>
            </a:r>
          </a:p>
          <a:p>
            <a:pPr lvl="1"/>
            <a:r>
              <a:rPr lang="cs-CZ" dirty="0" smtClean="0"/>
              <a:t>voda, která již byla nad horní záklopkou,</a:t>
            </a:r>
            <a:br>
              <a:rPr lang="cs-CZ" dirty="0" smtClean="0"/>
            </a:br>
            <a:r>
              <a:rPr lang="cs-CZ" dirty="0" smtClean="0"/>
              <a:t>po dosažení přepadu vytéká ven z pumpy</a:t>
            </a:r>
          </a:p>
          <a:p>
            <a:r>
              <a:rPr lang="cs-CZ" dirty="0" smtClean="0"/>
              <a:t>celý cyklus doplňování vody z hloubky se neustále opakuje </a:t>
            </a:r>
            <a:endParaRPr lang="cs-CZ" dirty="0"/>
          </a:p>
        </p:txBody>
      </p:sp>
      <p:pic>
        <p:nvPicPr>
          <p:cNvPr id="1026" name="Picture 2" descr="C:\Documents and Settings\kopecny\Plocha\Kačka - Dumy\MOJE DUM - Obrázky - Martin\Dum18_sl7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43085" y="1844824"/>
            <a:ext cx="3413844" cy="36724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787671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>
                <a:solidFill>
                  <a:srgbClr val="FF0000"/>
                </a:solidFill>
              </a:rPr>
              <a:t>MĚŘENÍ PŘETLAKU, PODTLAKU</a:t>
            </a:r>
            <a:endParaRPr lang="cs-CZ" dirty="0">
              <a:solidFill>
                <a:srgbClr val="FF000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OTEVŘENÝ KAPALINOVÝ MANOMETR</a:t>
            </a:r>
          </a:p>
          <a:p>
            <a:pPr marL="137160" indent="0">
              <a:buNone/>
            </a:pPr>
            <a:r>
              <a:rPr lang="cs-CZ" dirty="0" smtClean="0"/>
              <a:t>	(pro MALÉ přetlaky nebo podtlaky)</a:t>
            </a:r>
          </a:p>
          <a:p>
            <a:pPr marL="137160" indent="0">
              <a:buNone/>
            </a:pPr>
            <a:endParaRPr lang="cs-CZ" dirty="0" smtClean="0"/>
          </a:p>
          <a:p>
            <a:pPr lvl="1"/>
            <a:r>
              <a:rPr lang="cs-CZ" dirty="0" smtClean="0"/>
              <a:t>je to skleněná trubice tvaru U, částečně</a:t>
            </a:r>
            <a:br>
              <a:rPr lang="cs-CZ" dirty="0" smtClean="0"/>
            </a:br>
            <a:r>
              <a:rPr lang="cs-CZ" dirty="0" smtClean="0"/>
              <a:t>naplněná kapalinou (př. voda, rtuť)</a:t>
            </a:r>
          </a:p>
          <a:p>
            <a:pPr lvl="1"/>
            <a:r>
              <a:rPr lang="cs-CZ" dirty="0" smtClean="0"/>
              <a:t>obě ramena jsou otevřená – hladiny</a:t>
            </a:r>
            <a:br>
              <a:rPr lang="cs-CZ" dirty="0" smtClean="0"/>
            </a:br>
            <a:r>
              <a:rPr lang="cs-CZ" dirty="0" smtClean="0"/>
              <a:t>vodorovné</a:t>
            </a:r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4208" y="2863969"/>
            <a:ext cx="2214246" cy="2952328"/>
          </a:xfrm>
          <a:prstGeom prst="rect">
            <a:avLst/>
          </a:prstGeom>
        </p:spPr>
      </p:pic>
      <p:sp>
        <p:nvSpPr>
          <p:cNvPr id="6" name="TextovéPole 5"/>
          <p:cNvSpPr txBox="1"/>
          <p:nvPr/>
        </p:nvSpPr>
        <p:spPr>
          <a:xfrm>
            <a:off x="8087464" y="5816297"/>
            <a:ext cx="57099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[</a:t>
            </a:r>
            <a:r>
              <a:rPr lang="en-US" sz="1200" dirty="0" err="1" smtClean="0"/>
              <a:t>obr</a:t>
            </a:r>
            <a:r>
              <a:rPr lang="cs-CZ" sz="1200" dirty="0" smtClean="0"/>
              <a:t>3</a:t>
            </a:r>
            <a:r>
              <a:rPr lang="en-US" sz="1200" dirty="0" smtClean="0"/>
              <a:t>]</a:t>
            </a:r>
            <a:endParaRPr lang="cs-CZ" sz="1200" dirty="0"/>
          </a:p>
        </p:txBody>
      </p:sp>
    </p:spTree>
    <p:extLst>
      <p:ext uri="{BB962C8B-B14F-4D97-AF65-F5344CB8AC3E}">
        <p14:creationId xmlns:p14="http://schemas.microsoft.com/office/powerpoint/2010/main" val="21469029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 smtClean="0"/>
              <a:t>MĚŘENÍ OTEVŘENÝM KAPALINOVÝM MANOMETREM</a:t>
            </a:r>
            <a:endParaRPr lang="cs-CZ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Zástupný symbol pro obsah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600202"/>
                <a:ext cx="8435280" cy="2366318"/>
              </a:xfrm>
            </p:spPr>
            <p:txBody>
              <a:bodyPr>
                <a:normAutofit fontScale="92500" lnSpcReduction="10000"/>
              </a:bodyPr>
              <a:lstStyle/>
              <a:p>
                <a:r>
                  <a:rPr lang="cs-CZ" dirty="0" smtClean="0"/>
                  <a:t>jedno </a:t>
                </a:r>
                <a:r>
                  <a:rPr lang="cs-CZ" dirty="0"/>
                  <a:t>rameno připojíme k nádobě s plynem, druhé je otevřené</a:t>
                </a:r>
              </a:p>
              <a:p>
                <a:r>
                  <a:rPr lang="cs-CZ" dirty="0" smtClean="0"/>
                  <a:t>přetlak </a:t>
                </a:r>
                <a:r>
                  <a:rPr lang="cs-CZ" dirty="0"/>
                  <a:t>nebo podtlak v nádobě je roven HYDROSTATICKÉMU TLAKU, kde výška </a:t>
                </a:r>
                <a:r>
                  <a:rPr lang="cs-CZ" i="1" u="sng" dirty="0"/>
                  <a:t>h</a:t>
                </a:r>
                <a:r>
                  <a:rPr lang="cs-CZ" dirty="0"/>
                  <a:t> je rovna vzdálenosti hladin v ramenech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cs-CZ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cs-CZ" i="1">
                              <a:latin typeface="Cambria Math"/>
                            </a:rPr>
                            <m:t>𝑝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cs-CZ" i="0">
                              <a:latin typeface="Cambria Math"/>
                            </a:rPr>
                            <m:t>h</m:t>
                          </m:r>
                        </m:sub>
                      </m:sSub>
                      <m:r>
                        <a:rPr lang="cs-CZ" i="1">
                          <a:latin typeface="Cambria Math"/>
                        </a:rPr>
                        <m:t>=</m:t>
                      </m:r>
                      <m:r>
                        <a:rPr lang="cs-CZ" i="1">
                          <a:latin typeface="Cambria Math"/>
                        </a:rPr>
                        <m:t>h</m:t>
                      </m:r>
                      <m:r>
                        <a:rPr lang="cs-CZ" i="1">
                          <a:latin typeface="Cambria Math"/>
                          <a:ea typeface="Cambria Math"/>
                        </a:rPr>
                        <m:t>∙</m:t>
                      </m:r>
                      <m:sSub>
                        <m:sSubPr>
                          <m:ctrlPr>
                            <a:rPr lang="cs-CZ" i="1">
                              <a:latin typeface="Cambria Math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cs-CZ" i="1">
                              <a:latin typeface="Cambria Math"/>
                              <a:ea typeface="Cambria Math"/>
                            </a:rPr>
                            <m:t>𝜌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cs-CZ" i="0">
                              <a:latin typeface="Cambria Math"/>
                              <a:ea typeface="Cambria Math"/>
                            </a:rPr>
                            <m:t>k</m:t>
                          </m:r>
                        </m:sub>
                      </m:sSub>
                      <m:r>
                        <a:rPr lang="cs-CZ" i="1">
                          <a:latin typeface="Cambria Math"/>
                          <a:ea typeface="Cambria Math"/>
                        </a:rPr>
                        <m:t>∙</m:t>
                      </m:r>
                      <m:r>
                        <a:rPr lang="cs-CZ" i="1">
                          <a:latin typeface="Cambria Math"/>
                          <a:ea typeface="Cambria Math"/>
                        </a:rPr>
                        <m:t>𝑔</m:t>
                      </m:r>
                    </m:oMath>
                  </m:oMathPara>
                </a14:m>
                <a:endParaRPr lang="cs-CZ" dirty="0"/>
              </a:p>
              <a:p>
                <a:endParaRPr lang="cs-CZ" dirty="0"/>
              </a:p>
            </p:txBody>
          </p:sp>
        </mc:Choice>
        <mc:Fallback xmlns="">
          <p:sp>
            <p:nvSpPr>
              <p:cNvPr id="3" name="Zástupný symbol pro obsah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600202"/>
                <a:ext cx="8435280" cy="2366318"/>
              </a:xfrm>
              <a:blipFill rotWithShape="1">
                <a:blip r:embed="rId2"/>
                <a:stretch>
                  <a:fillRect t="-3866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2071700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Vrchol">
  <a:themeElements>
    <a:clrScheme name="Vlastní 1">
      <a:dk1>
        <a:sysClr val="windowText" lastClr="000000"/>
      </a:dk1>
      <a:lt1>
        <a:srgbClr val="000000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Vrchol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1. MECHANICKÉ VLASTNOSTI KAPALIN</Template>
  <TotalTime>7632</TotalTime>
  <Words>624</Words>
  <Application>Microsoft Office PowerPoint</Application>
  <PresentationFormat>Předvádění na obrazovce (4:3)</PresentationFormat>
  <Paragraphs>142</Paragraphs>
  <Slides>21</Slides>
  <Notes>1</Notes>
  <HiddenSlides>1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21</vt:i4>
      </vt:variant>
    </vt:vector>
  </HeadingPairs>
  <TitlesOfParts>
    <vt:vector size="22" baseType="lpstr">
      <vt:lpstr>Vrchol</vt:lpstr>
      <vt:lpstr>TLAK PLYNU V UZAVŘENÉ NÁDOBĚ</vt:lpstr>
      <vt:lpstr>POKUS Č.1 - PŘETLAK:</vt:lpstr>
      <vt:lpstr>POKUS Č.2 - PODTLAK:</vt:lpstr>
      <vt:lpstr>PŘETLAK</vt:lpstr>
      <vt:lpstr>PODTLAK</vt:lpstr>
      <vt:lpstr>PRINCIP ČINNOSTI PUMPY</vt:lpstr>
      <vt:lpstr>SACÍ PUMPY</vt:lpstr>
      <vt:lpstr>MĚŘENÍ PŘETLAKU, PODTLAKU</vt:lpstr>
      <vt:lpstr>MĚŘENÍ OTEVŘENÝM KAPALINOVÝM MANOMETREM</vt:lpstr>
      <vt:lpstr>PŘETLAK, PODTLAK</vt:lpstr>
      <vt:lpstr>MĚŘENÍ PŘETLAKU</vt:lpstr>
      <vt:lpstr>Tlak plynu v uzavřené nádobě</vt:lpstr>
      <vt:lpstr>Prezentace aplikace PowerPoint</vt:lpstr>
      <vt:lpstr>Prezentace aplikace PowerPoint</vt:lpstr>
      <vt:lpstr>Pokusy – přetlak, podtlak</vt:lpstr>
      <vt:lpstr>Otázky a úlohy:</vt:lpstr>
      <vt:lpstr>Otázky a úlohy:</vt:lpstr>
      <vt:lpstr>Otázky a úlohy:</vt:lpstr>
      <vt:lpstr>Otázky a úlohy:</vt:lpstr>
      <vt:lpstr>Otázky a úlohy:</vt:lpstr>
      <vt:lpstr>Zdroje:</vt:lpstr>
    </vt:vector>
  </TitlesOfParts>
  <Company>HP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Kateřina Kopečná</dc:creator>
  <cp:lastModifiedBy>Lokální laboratorní uživatel</cp:lastModifiedBy>
  <cp:revision>119</cp:revision>
  <dcterms:created xsi:type="dcterms:W3CDTF">2013-02-06T17:07:34Z</dcterms:created>
  <dcterms:modified xsi:type="dcterms:W3CDTF">2020-05-27T19:15:22Z</dcterms:modified>
</cp:coreProperties>
</file>