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z="200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7D355262-CDF8-48D9-8297-EB041C6EEA97}" type="datetimeFigureOut">
              <a:rPr lang="cs-CZ" smtClean="0"/>
              <a:pPr/>
              <a:t>27. 5. 2020</a:t>
            </a:fld>
            <a:endParaRPr lang="cs-CZ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8653082-0D95-4ED8-9698-7308069F0DC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7592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Těhotenství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začíná uchycením oplozeného vajíčka v děloze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trvá zhruba 280 dní (40 týdnů, 9 kalendářních měsíců, </a:t>
            </a: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                              10 lunárních měsíců) </a:t>
            </a: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objem děložní dutiny se během těhotenství zvětší až </a:t>
            </a: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1000krát - z 5 ml na 5000 ml</a:t>
            </a: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hmotnost maminky se zvýší i o více než 10 kg</a:t>
            </a: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je ukončeno porodem  </a:t>
            </a:r>
          </a:p>
        </p:txBody>
      </p:sp>
    </p:spTree>
    <p:extLst>
      <p:ext uri="{BB962C8B-B14F-4D97-AF65-F5344CB8AC3E}">
        <p14:creationId xmlns:p14="http://schemas.microsoft.com/office/powerpoint/2010/main" val="352973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392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Embryo = zárodek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oplozené vajíčko se uchytne v děloze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vajíčko se dělí a začínají se tvořit orgány </a:t>
            </a: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vzniká </a:t>
            </a:r>
            <a:r>
              <a:rPr lang="cs-CZ" sz="2000" u="sng" dirty="0">
                <a:solidFill>
                  <a:schemeClr val="accent5">
                    <a:lumMod val="75000"/>
                  </a:schemeClr>
                </a:solidFill>
              </a:rPr>
              <a:t>zárodek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= </a:t>
            </a:r>
            <a:r>
              <a:rPr lang="cs-CZ" sz="2000" u="sng" dirty="0">
                <a:solidFill>
                  <a:schemeClr val="accent5">
                    <a:lumMod val="75000"/>
                  </a:schemeClr>
                </a:solidFill>
              </a:rPr>
              <a:t>embryo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              </a:t>
            </a: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- podobá se zárodkům  </a:t>
            </a: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ostatních obratlovců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na konci 2. měsíce se zárodek podobá člověku = </a:t>
            </a:r>
            <a:r>
              <a:rPr lang="cs-CZ" sz="2000" u="sng" dirty="0">
                <a:solidFill>
                  <a:schemeClr val="accent5">
                    <a:lumMod val="75000"/>
                  </a:schemeClr>
                </a:solidFill>
              </a:rPr>
              <a:t>plod</a:t>
            </a: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 descr="H:\Prezentace\embry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3399855" cy="21602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995191" y="5085184"/>
            <a:ext cx="23762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700" dirty="0"/>
              <a:t>Zdroj: www.freephotosbank.com</a:t>
            </a:r>
          </a:p>
        </p:txBody>
      </p:sp>
    </p:spTree>
    <p:extLst>
      <p:ext uri="{BB962C8B-B14F-4D97-AF65-F5344CB8AC3E}">
        <p14:creationId xmlns:p14="http://schemas.microsoft.com/office/powerpoint/2010/main" val="255765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392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Plod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na konci 2. měsíce je asi 2,5 cm velký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na konci 2. měsíce má vytvořeny základy všech tkání a orgánů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je uzavřený ve </a:t>
            </a:r>
            <a:r>
              <a:rPr lang="cs-CZ" sz="2000" u="sng" dirty="0">
                <a:solidFill>
                  <a:schemeClr val="accent5">
                    <a:lumMod val="75000"/>
                  </a:schemeClr>
                </a:solidFill>
              </a:rPr>
              <a:t>3 plodových obalech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– mezi nimi je </a:t>
            </a:r>
            <a:r>
              <a:rPr lang="cs-CZ" sz="2000" u="sng" dirty="0">
                <a:solidFill>
                  <a:schemeClr val="accent5">
                    <a:lumMod val="75000"/>
                  </a:schemeClr>
                </a:solidFill>
              </a:rPr>
              <a:t>plodová voda</a:t>
            </a: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cs-CZ" sz="20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 descr="H:\Prezentace\plo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968959"/>
            <a:ext cx="2481064" cy="21930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540896" y="6161991"/>
            <a:ext cx="23762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700" dirty="0"/>
              <a:t>Zdroj: www.freephotosbank.com</a:t>
            </a:r>
          </a:p>
        </p:txBody>
      </p:sp>
    </p:spTree>
    <p:extLst>
      <p:ext uri="{BB962C8B-B14F-4D97-AF65-F5344CB8AC3E}">
        <p14:creationId xmlns:p14="http://schemas.microsoft.com/office/powerpoint/2010/main" val="178453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7592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Co je to placenta? Proč je potřeba?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vyvíjí se společně s plodem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vzniká z části plodového obalu a děložní sliznice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v průměru má 15 – 20 cm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váží cca 0,5 kg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vyživuje plod, má funkci plic, ledvin, jater, trávicí soustavy, má ochrannou funkci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plod a placenta jsou spojeny </a:t>
            </a:r>
            <a:r>
              <a:rPr lang="cs-CZ" sz="2000" u="sng" dirty="0">
                <a:solidFill>
                  <a:schemeClr val="accent5">
                    <a:lumMod val="75000"/>
                  </a:schemeClr>
                </a:solidFill>
              </a:rPr>
              <a:t>pupečníkem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- je asi 50 cm dlouhý </a:t>
            </a: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- procházejí jím cévy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75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7592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Rizikové faktory v těhotenství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různé typy záření (včetně rentgenu)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alkohol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kouření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drogy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některé léky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některé nemoci (např. zarděnky)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stres</a:t>
            </a:r>
          </a:p>
        </p:txBody>
      </p:sp>
    </p:spTree>
    <p:extLst>
      <p:ext uri="{BB962C8B-B14F-4D97-AF65-F5344CB8AC3E}">
        <p14:creationId xmlns:p14="http://schemas.microsoft.com/office/powerpoint/2010/main" val="92796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7592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Co v těhotenství působí pozitivně?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vhodné potraviny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klidné prostředí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příznivé a nenarušené vztahy s partnerem, rodiči a dalšími blízkými</a:t>
            </a: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182880" indent="0">
              <a:buNone/>
            </a:pP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… prostě pozitivní naladění </a:t>
            </a:r>
          </a:p>
          <a:p>
            <a:pPr marL="182880" indent="0">
              <a:buNone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   budoucí maminky 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H:\Prezentace\Těhotná maminka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77072"/>
            <a:ext cx="2232248" cy="216024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716016" y="6237312"/>
            <a:ext cx="23762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700" dirty="0"/>
              <a:t>Zdroj: www.freephotosbank.com</a:t>
            </a:r>
          </a:p>
        </p:txBody>
      </p:sp>
    </p:spTree>
    <p:extLst>
      <p:ext uri="{BB962C8B-B14F-4D97-AF65-F5344CB8AC3E}">
        <p14:creationId xmlns:p14="http://schemas.microsoft.com/office/powerpoint/2010/main" val="176671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Karnevalový motiv</Template>
  <TotalTime>103</TotalTime>
  <Words>274</Words>
  <Application>Microsoft Office PowerPoint</Application>
  <PresentationFormat>Předvádění na obrazovce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Bodoni MT</vt:lpstr>
      <vt:lpstr>Corbel</vt:lpstr>
      <vt:lpstr>Verdana</vt:lpstr>
      <vt:lpstr>Wingdings 2</vt:lpstr>
      <vt:lpstr>Carnival</vt:lpstr>
      <vt:lpstr>Těhotenství</vt:lpstr>
      <vt:lpstr>Embryo = zárodek</vt:lpstr>
      <vt:lpstr>Plod</vt:lpstr>
      <vt:lpstr>Co je to placenta? Proč je potřeba?</vt:lpstr>
      <vt:lpstr>Rizikové faktory v těhotenství</vt:lpstr>
      <vt:lpstr>Co v těhotenství působí pozitivně?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OEM</dc:creator>
  <cp:lastModifiedBy>Lenka Holasová</cp:lastModifiedBy>
  <cp:revision>36</cp:revision>
  <dcterms:created xsi:type="dcterms:W3CDTF">2011-09-02T17:34:33Z</dcterms:created>
  <dcterms:modified xsi:type="dcterms:W3CDTF">2020-05-27T15:36:27Z</dcterms:modified>
</cp:coreProperties>
</file>