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8F110-F797-4536-AA81-031580948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BC08FA-2EEE-4287-91ED-B83562B49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FC4B35-A3F6-48FC-9CC2-5D185134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17919-0DEA-431E-A40A-A1470DC3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BE4AE-2775-4C5E-82CA-4C9146BB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62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45048-7175-442F-A0D5-582B86E9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EB07B0-9492-41BF-9ABE-912CDE06E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CBDCE3-A20A-4264-BD85-CBD0DAD2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49B723-8FA3-4FE0-9AAD-B3BB96F1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9F03B1-F116-4774-A813-628456A4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2D191E3-5F7A-4C3D-92C9-1B4B5F9BB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7222A3-5983-4F0E-B76F-CDB6CED5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79A4C-CC15-4E29-9E66-8346B80D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41BC13-1EFC-4DD7-B746-7AA5A0BB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ECF5B-3E7F-4317-A942-39AEB48E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41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3DC11-D76E-4A67-85A1-9D8042BA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98EDA-12C5-419E-ADF8-891B582B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018E47-65A7-4D95-8EE9-33F89D05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AADC3-8C48-4CCF-8CA7-AF1F7E91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A51983-D772-495F-9861-F3926B24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E2280-0B18-4B3F-A18A-DF8D1AC9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39BF37-41BA-47B7-BD9C-8A1ED5483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1FBBC3-DFD5-49F8-BDEB-DDF6E0C3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9FFD5D-B0EE-47B1-9EAA-67F810BC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55B079-F1CE-4406-8D1B-F497FB3E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3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CA46A-566D-4013-B896-E98AC773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A885A-3418-4561-A00C-682747D8E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16D085-F51C-4BF2-BF48-9A11A9A7F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707D65-B235-4C98-9452-B077A08F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5BFE48-E5F6-4067-B110-F9ADAC32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12E348-D9C9-46AA-9941-A7AD6E53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2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DDDF2-6864-4A30-87E6-A014599C1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92DC24-5724-48A2-BFF5-BE101483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1E2965-1B82-4B9E-A74C-88B5F2452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79F648-10F4-46CB-92F0-6F9763F37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CEF74C-B78E-4AF2-9090-EC74F7AD9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85E316-0AE4-41A3-8BC0-2BC718AC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334C27-94C4-4F2C-9435-E4EC7649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86284E-B869-4CC3-8100-0E1E0B87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65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4417D-8C1C-453C-A6B5-C08776851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04A43D-17B9-4515-B133-2530C443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7E62C9-17D3-4620-A6FA-D40B2DCC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9CE35F-32F8-466A-8C45-DE8A9F9A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50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88F063-7572-4C63-9771-0D95A0F4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EF9CED-406D-46A2-B73E-4E22E2F4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65AA02-D757-465F-A4C9-FED52AD3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47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0F127-D95F-44BA-8DF7-D57E3245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52B403-A0A7-4AC6-905C-77285EAD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CA113-03AE-4255-B372-A3E13EECD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603F72-875D-446D-9A8F-5B11BE15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7A29DF-C280-4413-873F-A861AA16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878789-2826-4B74-BD5C-37D6353E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55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18D83-76FD-44EE-A9FA-61EA1DEF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4DDCBD-6E3A-41A1-95B0-9623902D9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786279-557A-47B0-9AD7-2EF18DD3E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7FCCDB-9825-4166-8B5A-B51931E3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73F86F-816A-492F-AADF-4854BBE9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579CDB-D110-4CCC-A5D7-8EE3BAE1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0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D0EF52-3D9F-47EC-9498-91DA1AA8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D86DA3-29BB-4FAC-A05A-33FED4804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94DDB0-4DF4-44AB-80D0-0333755AD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98D8-D14C-4728-BD5A-F14692F2821B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C67F1-86D6-43B7-B6C4-6F7D8B1A4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7B2140-A00D-4A5C-A989-181CEFC3B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65A1-AE86-4490-80C1-8A65DBC74C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7B609-0222-4E61-A0CB-85557942E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800" dirty="0">
                <a:solidFill>
                  <a:srgbClr val="FF0000"/>
                </a:solidFill>
                <a:latin typeface="Arial Black" panose="020B0A04020102020204" pitchFamily="34" charset="0"/>
              </a:rPr>
              <a:t>Příslovce, předložky a spojky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321B01-0CAB-4386-A4C7-3FEF0AF483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1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92178-F972-42B0-B2E8-766DF528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3.Úkol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Doplňte </a:t>
            </a:r>
            <a:r>
              <a:rPr 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–ě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, nebo </a:t>
            </a:r>
            <a:r>
              <a:rPr 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–ně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a odůvodněte pravopis :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F549C-1234-428D-BB4C-78CE3807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23" y="16835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Chovejte se rozum___. Př</a:t>
            </a:r>
            <a:r>
              <a:rPr lang="cs-CZ" sz="3600" dirty="0"/>
              <a:t>í</a:t>
            </a:r>
            <a:r>
              <a:rPr lang="pt-BR" sz="3600" dirty="0"/>
              <a:t>jem___ se na n</a:t>
            </a:r>
            <a:r>
              <a:rPr lang="cs-CZ" sz="3600" dirty="0"/>
              <a:t>á</a:t>
            </a:r>
            <a:r>
              <a:rPr lang="pt-BR" sz="3600" dirty="0"/>
              <a:t>s usm</a:t>
            </a:r>
            <a:r>
              <a:rPr lang="cs-CZ" sz="3600" dirty="0"/>
              <a:t>í</a:t>
            </a:r>
            <a:r>
              <a:rPr lang="pt-BR" sz="3600" dirty="0"/>
              <a:t>vala.</a:t>
            </a:r>
            <a:r>
              <a:rPr lang="cs-CZ" sz="3600" dirty="0"/>
              <a:t> </a:t>
            </a:r>
            <a:r>
              <a:rPr lang="pl-PL" sz="3600" dirty="0"/>
              <a:t>Vědom___ nám lhali. Na střední školu bude zřejm___ </a:t>
            </a:r>
            <a:r>
              <a:rPr lang="cs-CZ" sz="3600" dirty="0"/>
              <a:t>přijat bez přijímacích zkoušek. Rozhodla jsem se </a:t>
            </a:r>
            <a:r>
              <a:rPr lang="cs-CZ" sz="3600" dirty="0" err="1"/>
              <a:t>soukrom</a:t>
            </a:r>
            <a:r>
              <a:rPr lang="cs-CZ" sz="3600" dirty="0"/>
              <a:t>___ studovat španělský jazyk. Naši vědci se význam___ podílejí na výzkumu léků proti rakovině. Koupili jsme </a:t>
            </a:r>
            <a:r>
              <a:rPr lang="cs-CZ" sz="3600" dirty="0" err="1"/>
              <a:t>jem</a:t>
            </a:r>
            <a:r>
              <a:rPr lang="cs-CZ" sz="3600" dirty="0"/>
              <a:t>___ mletou kávu.</a:t>
            </a:r>
          </a:p>
        </p:txBody>
      </p:sp>
    </p:spTree>
    <p:extLst>
      <p:ext uri="{BB962C8B-B14F-4D97-AF65-F5344CB8AC3E}">
        <p14:creationId xmlns:p14="http://schemas.microsoft.com/office/powerpoint/2010/main" val="348070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1B616-BF39-4313-B352-61DA60F15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  <a:latin typeface="Arial Black" panose="020B0A04020102020204" pitchFamily="34" charset="0"/>
              </a:rPr>
              <a:t>Předložky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B9F32-832E-4A40-A14B-BAAA7E5C5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mají podobný význam jako příslovce (označují různé bližší okolnosti), ale jen ve spojení s podstatnými jmény ( = předložková vazba)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   nad černými lesy </a:t>
            </a:r>
            <a:r>
              <a:rPr lang="cs-CZ" dirty="0"/>
              <a:t>→</a:t>
            </a:r>
            <a:r>
              <a:rPr lang="cs-CZ" b="1" i="1" dirty="0"/>
              <a:t>nad lesy </a:t>
            </a:r>
            <a:r>
              <a:rPr lang="cs-CZ" dirty="0"/>
              <a:t>je předložková vazba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7030A0"/>
                </a:solidFill>
              </a:rPr>
              <a:t>a) </a:t>
            </a:r>
            <a:r>
              <a:rPr lang="pl-PL" b="1" i="1" dirty="0">
                <a:solidFill>
                  <a:srgbClr val="7030A0"/>
                </a:solidFill>
              </a:rPr>
              <a:t>Vlastní předložky </a:t>
            </a:r>
            <a:r>
              <a:rPr lang="pl-PL" dirty="0"/>
              <a:t>(</a:t>
            </a:r>
            <a:r>
              <a:rPr lang="pl-PL" i="1" dirty="0"/>
              <a:t>jsou pouze předložkami</a:t>
            </a:r>
            <a:r>
              <a:rPr lang="pl-PL" dirty="0"/>
              <a:t>) : za, v, do, pro, nad, ke,   na, …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b) </a:t>
            </a:r>
            <a:r>
              <a:rPr lang="cs-CZ" b="1" i="1" dirty="0">
                <a:solidFill>
                  <a:srgbClr val="7030A0"/>
                </a:solidFill>
              </a:rPr>
              <a:t>Nevlastní předložky </a:t>
            </a:r>
            <a:r>
              <a:rPr lang="cs-CZ" dirty="0"/>
              <a:t>(</a:t>
            </a:r>
            <a:r>
              <a:rPr lang="cs-CZ" i="1" dirty="0"/>
              <a:t>mohou být i jiným slovním druhem</a:t>
            </a:r>
            <a:r>
              <a:rPr lang="cs-CZ" dirty="0"/>
              <a:t>) : kolem,</a:t>
            </a:r>
          </a:p>
          <a:p>
            <a:pPr marL="0" indent="0">
              <a:buNone/>
            </a:pPr>
            <a:r>
              <a:rPr lang="pl-PL" dirty="0"/>
              <a:t>     místo, proti, mezi, blízko, kromě, mimo, kvůli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77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AF1C2-F973-4CE6-B85C-B293A9CE2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E7B37-D7A9-4009-A655-A0736D61A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kromě + 2. pád </a:t>
            </a:r>
            <a:r>
              <a:rPr lang="cs-CZ" dirty="0"/>
              <a:t>: </a:t>
            </a:r>
            <a:r>
              <a:rPr lang="cs-CZ" i="1" dirty="0"/>
              <a:t>kromě Prahy</a:t>
            </a:r>
          </a:p>
          <a:p>
            <a:pPr marL="0" indent="0">
              <a:buNone/>
            </a:pPr>
            <a:r>
              <a:rPr lang="pl-PL" b="1" dirty="0"/>
              <a:t>    mimo + 4. pád </a:t>
            </a:r>
            <a:r>
              <a:rPr lang="pl-PL" dirty="0"/>
              <a:t>: </a:t>
            </a:r>
            <a:r>
              <a:rPr lang="pl-PL" i="1" dirty="0"/>
              <a:t>mimo Prahu</a:t>
            </a:r>
          </a:p>
          <a:p>
            <a:pPr marL="0" indent="0">
              <a:buNone/>
            </a:pPr>
            <a:r>
              <a:rPr lang="cs-CZ" dirty="0"/>
              <a:t>2. s</a:t>
            </a:r>
            <a:r>
              <a:rPr lang="cs-CZ" b="1" i="1" dirty="0"/>
              <a:t>e</a:t>
            </a:r>
            <a:r>
              <a:rPr lang="cs-CZ" dirty="0"/>
              <a:t>, z</a:t>
            </a:r>
            <a:r>
              <a:rPr lang="cs-CZ" b="1" i="1" dirty="0"/>
              <a:t>e</a:t>
            </a:r>
            <a:r>
              <a:rPr lang="cs-CZ" dirty="0"/>
              <a:t>, v</a:t>
            </a:r>
            <a:r>
              <a:rPr lang="cs-CZ" b="1" i="1" dirty="0"/>
              <a:t>e</a:t>
            </a:r>
            <a:r>
              <a:rPr lang="cs-CZ" dirty="0"/>
              <a:t>, k</a:t>
            </a:r>
            <a:r>
              <a:rPr lang="cs-CZ" b="1" i="1" dirty="0"/>
              <a:t>e</a:t>
            </a:r>
            <a:r>
              <a:rPr lang="cs-CZ" dirty="0"/>
              <a:t>, k(</a:t>
            </a:r>
            <a:r>
              <a:rPr lang="cs-CZ" b="1" i="1" dirty="0"/>
              <a:t>u</a:t>
            </a:r>
            <a:r>
              <a:rPr lang="cs-CZ" dirty="0"/>
              <a:t>) píšeme pro snazší výslovnost (</a:t>
            </a:r>
            <a:r>
              <a:rPr lang="cs-CZ" i="1" dirty="0"/>
              <a:t>z</a:t>
            </a:r>
            <a:r>
              <a:rPr lang="cs-CZ" b="1" i="1" dirty="0"/>
              <a:t>e </a:t>
            </a:r>
            <a:r>
              <a:rPr lang="cs-CZ" i="1" dirty="0"/>
              <a:t>země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l-PL" dirty="0"/>
              <a:t>3. Neslabičné </a:t>
            </a:r>
            <a:r>
              <a:rPr lang="pl-PL" b="1" i="1" dirty="0"/>
              <a:t>s, z, v, k </a:t>
            </a:r>
            <a:r>
              <a:rPr lang="pl-PL" dirty="0"/>
              <a:t>zpravidla nepíšeme na konci řádku !!!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Pravopis </a:t>
            </a:r>
            <a:r>
              <a:rPr lang="cs-CZ" dirty="0"/>
              <a:t>: skrz, zpod, vůči, navzdory, přes, kvůli</a:t>
            </a:r>
          </a:p>
        </p:txBody>
      </p:sp>
    </p:spTree>
    <p:extLst>
      <p:ext uri="{BB962C8B-B14F-4D97-AF65-F5344CB8AC3E}">
        <p14:creationId xmlns:p14="http://schemas.microsoft.com/office/powerpoint/2010/main" val="195744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8F570-1F1A-4340-B28F-08F02392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11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4.Úkol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Rozlište předložky vlastní a nevlastní :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3E3D3-0529-4974-BE22-B46EB172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1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před východem slunce, všichni kromě tebe, ve střední Evropě,</a:t>
            </a:r>
          </a:p>
          <a:p>
            <a:pPr marL="0" indent="0">
              <a:buNone/>
            </a:pPr>
            <a:r>
              <a:rPr lang="cs-CZ" dirty="0"/>
              <a:t>pro mého bratra, objel kolem náměstí, do zásuvky stolu, v ruce</a:t>
            </a:r>
          </a:p>
          <a:p>
            <a:pPr marL="0" indent="0">
              <a:buNone/>
            </a:pPr>
            <a:r>
              <a:rPr lang="cs-CZ" dirty="0"/>
              <a:t>zkušeného odborníka, lavice blízko okna, nad vysokým komínem,</a:t>
            </a:r>
          </a:p>
          <a:p>
            <a:pPr marL="0" indent="0">
              <a:buNone/>
            </a:pPr>
            <a:r>
              <a:rPr lang="pl-PL" dirty="0"/>
              <a:t>na hory, zavolal mu místo nás, po podpisu dohody, spali ve stanu,</a:t>
            </a:r>
          </a:p>
          <a:p>
            <a:pPr marL="0" indent="0">
              <a:buNone/>
            </a:pPr>
            <a:r>
              <a:rPr lang="cs-CZ" dirty="0"/>
              <a:t>o zahraniční cestě, žádost podal prostřednictvím obecního úřadu,</a:t>
            </a:r>
          </a:p>
          <a:p>
            <a:pPr marL="0" indent="0">
              <a:buNone/>
            </a:pPr>
            <a:r>
              <a:rPr lang="cs-CZ" dirty="0"/>
              <a:t>blížili se ku Praze, cesta vedla vedle lesa, ve všech dnech kromě</a:t>
            </a:r>
          </a:p>
          <a:p>
            <a:pPr marL="0" indent="0">
              <a:buNone/>
            </a:pPr>
            <a:r>
              <a:rPr lang="cs-CZ" dirty="0"/>
              <a:t>soboty, k těmto návrhům, šel mimo nás, jedeme na výlet, pomůcky</a:t>
            </a:r>
          </a:p>
          <a:p>
            <a:pPr marL="0" indent="0">
              <a:buNone/>
            </a:pPr>
            <a:r>
              <a:rPr lang="cs-CZ" dirty="0"/>
              <a:t>pro žáky, pospíchal kvůli tobě, byli poraženi na domácím hřišti</a:t>
            </a:r>
          </a:p>
        </p:txBody>
      </p:sp>
    </p:spTree>
    <p:extLst>
      <p:ext uri="{BB962C8B-B14F-4D97-AF65-F5344CB8AC3E}">
        <p14:creationId xmlns:p14="http://schemas.microsoft.com/office/powerpoint/2010/main" val="72032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B96E3-C8BD-4723-80D2-4C23FFD1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5.Úkol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Určete pády v předložkových vazbách: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EFB6C-E351-4F0B-A023-C6EBFCF0E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Chléb ležel na stole. Stařec chodil o holi. Šeptali si o něčem tajném. </a:t>
            </a:r>
            <a:r>
              <a:rPr lang="pt-BR" sz="3200" dirty="0"/>
              <a:t>Vyhl</a:t>
            </a:r>
            <a:r>
              <a:rPr lang="cs-CZ" sz="3200" dirty="0"/>
              <a:t>í</a:t>
            </a:r>
            <a:r>
              <a:rPr lang="pt-BR" sz="3200" dirty="0"/>
              <a:t>dkov</a:t>
            </a:r>
            <a:r>
              <a:rPr lang="cs-CZ" sz="3200" dirty="0"/>
              <a:t>é</a:t>
            </a:r>
            <a:r>
              <a:rPr lang="pt-BR" sz="3200" dirty="0"/>
              <a:t> letadlo l</a:t>
            </a:r>
            <a:r>
              <a:rPr lang="cs-CZ" sz="3200" dirty="0"/>
              <a:t>é</a:t>
            </a:r>
            <a:r>
              <a:rPr lang="pt-BR" sz="3200" dirty="0"/>
              <a:t>talo nad městem. Poprv</a:t>
            </a:r>
            <a:r>
              <a:rPr lang="cs-CZ" sz="3200" dirty="0"/>
              <a:t>é</a:t>
            </a:r>
            <a:r>
              <a:rPr lang="pt-BR" sz="3200" dirty="0"/>
              <a:t> přišel mezi n</a:t>
            </a:r>
            <a:r>
              <a:rPr lang="cs-CZ" sz="3200" dirty="0"/>
              <a:t>á</a:t>
            </a:r>
            <a:r>
              <a:rPr lang="pt-BR" sz="3200" dirty="0"/>
              <a:t>s.</a:t>
            </a:r>
            <a:r>
              <a:rPr lang="cs-CZ" sz="3200" dirty="0"/>
              <a:t> Sundali jsme ze skříně všechny hračky. Přihlásil se do soutěže kvůli </a:t>
            </a:r>
            <a:r>
              <a:rPr lang="pl-PL" sz="3200" dirty="0"/>
              <a:t>nám. Všichni mimo maminku odpočívali a dívali se na televizi. Bořili </a:t>
            </a:r>
            <a:r>
              <a:rPr lang="cs-CZ" sz="3200" dirty="0"/>
              <a:t>jsme se v rozměklém písku až po kotníky. Seznámili se ve vlaku. Bavili jsme se před školou. Večer jsme u táboráku hráli na kytary. Tomáš byl zvolen za předsedu. Všichni jsme se posadili ke stolu.</a:t>
            </a:r>
          </a:p>
        </p:txBody>
      </p:sp>
    </p:spTree>
    <p:extLst>
      <p:ext uri="{BB962C8B-B14F-4D97-AF65-F5344CB8AC3E}">
        <p14:creationId xmlns:p14="http://schemas.microsoft.com/office/powerpoint/2010/main" val="412121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4989-A051-46E2-9BCF-3BF0B516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6.Úkol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Doplňte předložku </a:t>
            </a:r>
            <a:r>
              <a:rPr lang="pl-P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s/se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z/ze </a:t>
            </a:r>
            <a:r>
              <a:rPr lang="pl-PL" sz="32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A9EE4-2CE5-439C-952F-0C35AF59F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Přijel na chatu ___ svým bratrem. Poslali nám pohled ___ </a:t>
            </a:r>
            <a:r>
              <a:rPr lang="cs-CZ" sz="3200" dirty="0"/>
              <a:t>dovolené. Na výstavu leteckých modelů pojedu ___ kamarádem. </a:t>
            </a:r>
            <a:r>
              <a:rPr lang="pl-PL" sz="3200" dirty="0"/>
              <a:t>Opisovali jsme zadání textu ___ tabule. Váza spadla ___stolu. Obilí </a:t>
            </a:r>
            <a:r>
              <a:rPr lang="cs-CZ" sz="3200" dirty="0"/>
              <a:t>již bylo ___ poli sklizeno. Nepustili je ___ oči. Dohodl se ___ nimi na spolupráci. Vyšel ___ třídy. Sestřenice se připravovala na </a:t>
            </a:r>
            <a:r>
              <a:rPr lang="pl-PL" sz="3200" dirty="0"/>
              <a:t>zkoušku ___ ekonomie. Jana šla do kina ___ třemi kamarádkami. </a:t>
            </a:r>
            <a:r>
              <a:rPr lang="cs-CZ" sz="3200" dirty="0"/>
              <a:t>V dílně jsme vyráběli poličku ___ dřeva a ___ překližky. Kamarád </a:t>
            </a:r>
            <a:r>
              <a:rPr lang="pt-BR" sz="3200" dirty="0"/>
              <a:t>se přestěhoval ___ Brna do Olomouce.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02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CA31E-2EA2-4DE8-90EC-D12682C8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Arial Black" panose="020B0A04020102020204" pitchFamily="34" charset="0"/>
              </a:rPr>
              <a:t>Spojky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EEFE3-9668-4C4F-8FFF-5DE2C9B65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41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Spojují větné členy nebo věty. Nejsou větnými členy.</a:t>
            </a:r>
          </a:p>
          <a:p>
            <a:pPr marL="0" indent="0">
              <a:buNone/>
            </a:pPr>
            <a:r>
              <a:rPr lang="cs-CZ" sz="3200" b="1" i="1" dirty="0">
                <a:solidFill>
                  <a:srgbClr val="7030A0"/>
                </a:solidFill>
              </a:rPr>
              <a:t>a) spojky podřadicí </a:t>
            </a:r>
            <a:r>
              <a:rPr lang="cs-CZ" sz="3200" dirty="0"/>
              <a:t>(</a:t>
            </a:r>
            <a:r>
              <a:rPr lang="cs-CZ" sz="3200" i="1" dirty="0"/>
              <a:t>mezi větou závislou a větou řídící</a:t>
            </a:r>
            <a:r>
              <a:rPr lang="cs-CZ" sz="3200" dirty="0"/>
              <a:t>): že, aby, když, protože, poněvadž, jestli, …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i="1" dirty="0">
                <a:solidFill>
                  <a:srgbClr val="7030A0"/>
                </a:solidFill>
              </a:rPr>
              <a:t>b) spojky souřadicí </a:t>
            </a:r>
            <a:r>
              <a:rPr lang="cs-CZ" sz="3200" dirty="0"/>
              <a:t>(</a:t>
            </a:r>
            <a:r>
              <a:rPr lang="cs-CZ" sz="3200" i="1" dirty="0"/>
              <a:t>mezi hlavními i vedlejšími větami v souřadném poměru nebo větnými členy v několikanásobném větném členu</a:t>
            </a:r>
            <a:r>
              <a:rPr lang="cs-CZ" sz="3200" dirty="0"/>
              <a:t>) :</a:t>
            </a:r>
          </a:p>
          <a:p>
            <a:pPr marL="0" indent="0">
              <a:buNone/>
            </a:pPr>
            <a:r>
              <a:rPr lang="cs-CZ" sz="3200" dirty="0"/>
              <a:t>a, i, nebo, ale, proto, neboť, tedy, dokonce, …</a:t>
            </a:r>
          </a:p>
        </p:txBody>
      </p:sp>
    </p:spTree>
    <p:extLst>
      <p:ext uri="{BB962C8B-B14F-4D97-AF65-F5344CB8AC3E}">
        <p14:creationId xmlns:p14="http://schemas.microsoft.com/office/powerpoint/2010/main" val="3693273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F7654-558F-45F7-A95F-B5C93C23A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7.Úkol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Doplňte vhodné spojky: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B0CF2-DD0E-4AA7-9D78-7F6BA84A9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150602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Bratr řekl, _____ se sejdeme za půl hodiny na zahradě. _____ jsem </a:t>
            </a:r>
            <a:r>
              <a:rPr lang="pl-PL" sz="3200" dirty="0"/>
              <a:t>byl nemocen, nemohl jsem jet s kamarády na vodu. _____ moc </a:t>
            </a:r>
            <a:r>
              <a:rPr lang="cs-CZ" sz="3200" dirty="0"/>
              <a:t>mě to mrzelo. Čekali jsme s připraveným fotoaparátem na posedu zbytečně, _____ jelen se ani neukázal. Půjdeme všichni společně, </a:t>
            </a:r>
            <a:r>
              <a:rPr lang="pl-PL" sz="3200" dirty="0"/>
              <a:t>_____ se vydáme na túru po skupinkách? Šli jsme na borůvky, </a:t>
            </a:r>
            <a:r>
              <a:rPr lang="cs-CZ" sz="3200" dirty="0"/>
              <a:t>_____ vraceli jsme se s téměř prázdnými džbánky. _____ budete trpěliví, určitě se vám podaří kapra chytit. Snažili jsme se pomoci, _____ jsme nosili na skládku největší kameny. Četla jsem zajímavou knihu, _____ jsem ji viděla zfilmovanou.</a:t>
            </a:r>
          </a:p>
        </p:txBody>
      </p:sp>
    </p:spTree>
    <p:extLst>
      <p:ext uri="{BB962C8B-B14F-4D97-AF65-F5344CB8AC3E}">
        <p14:creationId xmlns:p14="http://schemas.microsoft.com/office/powerpoint/2010/main" val="745153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AFF5E-CB7E-45EF-9F23-E221D719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6D97C0-D557-40B1-B711-739F17F80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Citace a použité zdroje :</a:t>
            </a:r>
          </a:p>
          <a:p>
            <a:r>
              <a:rPr lang="cs-CZ" dirty="0"/>
              <a:t>KRAUSOVÁ, Z.; PAŠKOVÁ, M.; VAŇKOVÁ, J. </a:t>
            </a:r>
            <a:r>
              <a:rPr lang="cs-CZ" i="1" dirty="0"/>
              <a:t>Český jazyk pro 9. ročník základní školy a odpovídající ročník víceletého gymnázia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Vydání 1. Plzeň : Nakladatelství Fraus, 2006. 136 s. </a:t>
            </a:r>
          </a:p>
          <a:p>
            <a:pPr marL="0" indent="0">
              <a:buNone/>
            </a:pPr>
            <a:r>
              <a:rPr lang="cs-CZ"/>
              <a:t>   ISBN </a:t>
            </a:r>
            <a:r>
              <a:rPr lang="cs-CZ" dirty="0"/>
              <a:t>80-7238-4536-4</a:t>
            </a:r>
          </a:p>
        </p:txBody>
      </p:sp>
    </p:spTree>
    <p:extLst>
      <p:ext uri="{BB962C8B-B14F-4D97-AF65-F5344CB8AC3E}">
        <p14:creationId xmlns:p14="http://schemas.microsoft.com/office/powerpoint/2010/main" val="38584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2DD92-9469-4DAD-94A8-CCB802EE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  <a:latin typeface="Arial Black" panose="020B0A04020102020204" pitchFamily="34" charset="0"/>
              </a:rPr>
              <a:t>Příslovce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1028E-C775-4B61-9BAA-971C173DC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28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- slova neohebná, označuji bližší okolnosti dějů a vlastnosti</a:t>
            </a:r>
          </a:p>
          <a:p>
            <a:pPr marL="0" indent="0">
              <a:buNone/>
            </a:pPr>
            <a:r>
              <a:rPr lang="da-DK" sz="3200" dirty="0"/>
              <a:t>(patř</a:t>
            </a:r>
            <a:r>
              <a:rPr lang="cs-CZ" sz="3200" dirty="0"/>
              <a:t>í</a:t>
            </a:r>
            <a:r>
              <a:rPr lang="da-DK" sz="3200" dirty="0"/>
              <a:t> ke slovesu nebo př</a:t>
            </a:r>
            <a:r>
              <a:rPr lang="cs-CZ" sz="3200" dirty="0"/>
              <a:t>í</a:t>
            </a:r>
            <a:r>
              <a:rPr lang="da-DK" sz="3200" dirty="0"/>
              <a:t>davnemu jm</a:t>
            </a:r>
            <a:r>
              <a:rPr lang="cs-CZ" sz="3200" dirty="0"/>
              <a:t>é</a:t>
            </a:r>
            <a:r>
              <a:rPr lang="da-DK" sz="3200" dirty="0"/>
              <a:t>nu – </a:t>
            </a:r>
            <a:r>
              <a:rPr lang="da-DK" sz="3200" b="1" i="1" dirty="0"/>
              <a:t>velice </a:t>
            </a:r>
            <a:r>
              <a:rPr lang="da-DK" sz="3200" dirty="0"/>
              <a:t>chv</a:t>
            </a:r>
            <a:r>
              <a:rPr lang="cs-CZ" sz="3200" dirty="0"/>
              <a:t>á</a:t>
            </a:r>
            <a:r>
              <a:rPr lang="da-DK" sz="3200" dirty="0"/>
              <a:t>lil, </a:t>
            </a:r>
            <a:r>
              <a:rPr lang="da-DK" sz="3200" b="1" i="1" dirty="0"/>
              <a:t>velice </a:t>
            </a:r>
            <a:r>
              <a:rPr lang="da-DK" sz="3200" dirty="0"/>
              <a:t>kr</a:t>
            </a:r>
            <a:r>
              <a:rPr lang="cs-CZ" sz="3200" dirty="0"/>
              <a:t>á</a:t>
            </a:r>
            <a:r>
              <a:rPr lang="da-DK" sz="3200" dirty="0"/>
              <a:t>sn</a:t>
            </a:r>
            <a:r>
              <a:rPr lang="cs-CZ" sz="3200" dirty="0"/>
              <a:t>ý</a:t>
            </a:r>
            <a:r>
              <a:rPr lang="da-DK" sz="3200" dirty="0"/>
              <a:t>)</a:t>
            </a:r>
          </a:p>
          <a:p>
            <a:pPr marL="0" indent="0">
              <a:buNone/>
            </a:pPr>
            <a:r>
              <a:rPr lang="cs-CZ" sz="3200" b="1" dirty="0"/>
              <a:t>1. Příslovce </a:t>
            </a:r>
            <a:r>
              <a:rPr lang="cs-CZ" sz="3200" dirty="0"/>
              <a:t>: místa:         kde? kam?        (všude, tam)</a:t>
            </a:r>
          </a:p>
          <a:p>
            <a:pPr marL="0" indent="0">
              <a:buNone/>
            </a:pPr>
            <a:r>
              <a:rPr lang="cs-CZ" sz="3200" dirty="0"/>
              <a:t>                        času:           kdy?                  (včera, někdy)</a:t>
            </a:r>
          </a:p>
          <a:p>
            <a:pPr marL="0" indent="0">
              <a:buNone/>
            </a:pPr>
            <a:r>
              <a:rPr lang="cs-CZ" sz="3200" dirty="0"/>
              <a:t>                        způsobu:    jak ?                  (vesele, hezky)</a:t>
            </a:r>
          </a:p>
          <a:p>
            <a:pPr marL="0" indent="0">
              <a:buNone/>
            </a:pPr>
            <a:r>
              <a:rPr lang="pl-PL" sz="3200" dirty="0"/>
              <a:t>                        míry:           jak hodně ?      (dosti, velice)</a:t>
            </a:r>
          </a:p>
          <a:p>
            <a:pPr marL="0" indent="0">
              <a:buNone/>
            </a:pPr>
            <a:r>
              <a:rPr lang="cs-CZ" sz="3200" dirty="0"/>
              <a:t>                        příčiny:       proč ?                (proto, proč)</a:t>
            </a:r>
          </a:p>
        </p:txBody>
      </p:sp>
    </p:spTree>
    <p:extLst>
      <p:ext uri="{BB962C8B-B14F-4D97-AF65-F5344CB8AC3E}">
        <p14:creationId xmlns:p14="http://schemas.microsoft.com/office/powerpoint/2010/main" val="284815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C9B9D-12A0-4C06-9DD8-89B00658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  <a:latin typeface="Arial Black" panose="020B0A04020102020204" pitchFamily="34" charset="0"/>
              </a:rPr>
              <a:t>Vznik příslovcí: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DC05C-480B-4456-B97A-53974CDB2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87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a) většina příslovcí se tvoří </a:t>
            </a:r>
            <a:r>
              <a:rPr lang="cs-CZ" sz="3200" b="1" i="1" dirty="0">
                <a:solidFill>
                  <a:srgbClr val="7030A0"/>
                </a:solidFill>
              </a:rPr>
              <a:t>z přídavných jmen</a:t>
            </a:r>
            <a:r>
              <a:rPr lang="cs-CZ" sz="3200" dirty="0"/>
              <a:t>: </a:t>
            </a:r>
            <a:r>
              <a:rPr lang="cs-CZ" sz="3200" b="1" dirty="0"/>
              <a:t>-e, -ě, -o, -y</a:t>
            </a:r>
          </a:p>
          <a:p>
            <a:pPr marL="0" indent="0">
              <a:buNone/>
            </a:pPr>
            <a:r>
              <a:rPr lang="cs-CZ" sz="3200" dirty="0"/>
              <a:t>    (</a:t>
            </a:r>
            <a:r>
              <a:rPr lang="cs-CZ" sz="3200" i="1" dirty="0"/>
              <a:t>rychlý – rychle, smutný – smutně, dlouhý – dlouho, český –   česky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b) </a:t>
            </a:r>
            <a:r>
              <a:rPr lang="pl-PL" sz="3200" b="1" i="1" dirty="0">
                <a:solidFill>
                  <a:srgbClr val="7030A0"/>
                </a:solidFill>
              </a:rPr>
              <a:t>ustrnutím pádu </a:t>
            </a:r>
            <a:r>
              <a:rPr lang="pl-PL" sz="3200" dirty="0"/>
              <a:t>podstatného jména:</a:t>
            </a:r>
          </a:p>
          <a:p>
            <a:pPr marL="0" indent="0">
              <a:buNone/>
            </a:pPr>
            <a:r>
              <a:rPr lang="cs-CZ" sz="3200" i="1" dirty="0"/>
              <a:t>    </a:t>
            </a:r>
            <a:r>
              <a:rPr lang="da-DK" sz="3200" i="1" dirty="0"/>
              <a:t>nové kolo (1) – šel </a:t>
            </a:r>
            <a:r>
              <a:rPr lang="da-DK" sz="3200" b="1" i="1" dirty="0"/>
              <a:t>kolem </a:t>
            </a:r>
            <a:r>
              <a:rPr lang="da-DK" sz="3200" i="1" dirty="0"/>
              <a:t>(6)</a:t>
            </a:r>
          </a:p>
          <a:p>
            <a:pPr marL="0" indent="0">
              <a:buNone/>
            </a:pPr>
            <a:r>
              <a:rPr lang="pl-PL" sz="3200" i="1" dirty="0"/>
              <a:t>    bílá zima (1) – je mu </a:t>
            </a:r>
            <a:r>
              <a:rPr lang="pl-PL" sz="3200" b="1" i="1" dirty="0"/>
              <a:t>zima </a:t>
            </a:r>
            <a:r>
              <a:rPr lang="pl-PL" sz="3200" i="1" dirty="0"/>
              <a:t>(6)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12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2D6A6-1E54-4699-B610-85578F55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  <a:latin typeface="Arial Black" panose="020B0A04020102020204" pitchFamily="34" charset="0"/>
              </a:rPr>
              <a:t>Příslovečné spřežky:</a:t>
            </a:r>
            <a:endParaRPr lang="cs-CZ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F08984-F630-4DAA-8023-8641B4748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vznikly spojením </a:t>
            </a:r>
            <a:r>
              <a:rPr lang="cs-CZ" sz="3200" b="1" i="1" dirty="0">
                <a:solidFill>
                  <a:srgbClr val="7030A0"/>
                </a:solidFill>
              </a:rPr>
              <a:t>předložky </a:t>
            </a:r>
            <a:r>
              <a:rPr lang="cs-CZ" sz="3200" b="1" dirty="0">
                <a:solidFill>
                  <a:srgbClr val="7030A0"/>
                </a:solidFill>
              </a:rPr>
              <a:t>s podstatným jménem</a:t>
            </a:r>
            <a:r>
              <a:rPr lang="cs-CZ" sz="3200" dirty="0"/>
              <a:t>: </a:t>
            </a:r>
          </a:p>
          <a:p>
            <a:pPr marL="0" indent="0">
              <a:buNone/>
            </a:pPr>
            <a:r>
              <a:rPr lang="cs-CZ" sz="3200" dirty="0"/>
              <a:t>   hora – nahoru</a:t>
            </a:r>
          </a:p>
          <a:p>
            <a:r>
              <a:rPr lang="pl-PL" sz="3200" b="1" dirty="0">
                <a:solidFill>
                  <a:srgbClr val="7030A0"/>
                </a:solidFill>
              </a:rPr>
              <a:t>s přídavným jménem</a:t>
            </a:r>
            <a:r>
              <a:rPr lang="pl-PL" sz="3200" dirty="0"/>
              <a:t>: daleký – zdaleka</a:t>
            </a:r>
          </a:p>
          <a:p>
            <a:r>
              <a:rPr lang="cs-CZ" sz="3200" b="1" dirty="0">
                <a:solidFill>
                  <a:srgbClr val="7030A0"/>
                </a:solidFill>
              </a:rPr>
              <a:t>se zájmenem</a:t>
            </a:r>
            <a:r>
              <a:rPr lang="cs-CZ" sz="3200" dirty="0"/>
              <a:t>: ten – přitom</a:t>
            </a:r>
          </a:p>
          <a:p>
            <a:r>
              <a:rPr lang="cs-CZ" sz="3200" b="1" dirty="0">
                <a:solidFill>
                  <a:srgbClr val="7030A0"/>
                </a:solidFill>
              </a:rPr>
              <a:t>s příslovcem</a:t>
            </a:r>
            <a:r>
              <a:rPr lang="cs-CZ" sz="3200" dirty="0"/>
              <a:t>: dnes – dodnes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Příslovečné spřežky </a:t>
            </a:r>
            <a:r>
              <a:rPr lang="cs-CZ" sz="3200" i="1" u="sng" dirty="0"/>
              <a:t>píšeme dohromady </a:t>
            </a:r>
            <a:r>
              <a:rPr lang="cs-CZ" sz="3200" dirty="0"/>
              <a:t>a můžeme je nahradit jiným příslovcem.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474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F59D8-2CAB-4E43-916E-6D0F7FEA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04622-6530-4428-8C64-B1DF6D636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43" y="1186431"/>
            <a:ext cx="10515600" cy="5125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   </a:t>
            </a:r>
            <a:r>
              <a:rPr lang="cs-CZ" sz="2000" dirty="0"/>
              <a:t>7                          1                                       6</a:t>
            </a:r>
          </a:p>
          <a:p>
            <a:r>
              <a:rPr lang="cs-CZ" sz="3200" dirty="0"/>
              <a:t>Např. : Stěžoval si </a:t>
            </a:r>
            <a:r>
              <a:rPr lang="cs-CZ" sz="3200" b="1" i="1" dirty="0"/>
              <a:t>na </a:t>
            </a:r>
            <a:r>
              <a:rPr lang="cs-CZ" sz="3200" dirty="0"/>
              <a:t>(svůj) </a:t>
            </a:r>
            <a:r>
              <a:rPr lang="cs-CZ" sz="3200" b="1" i="1" dirty="0"/>
              <a:t>hlas</a:t>
            </a:r>
            <a:r>
              <a:rPr lang="cs-CZ" sz="3200" dirty="0"/>
              <a:t>. </a:t>
            </a:r>
            <a:r>
              <a:rPr lang="cs-CZ" sz="3200" b="1" dirty="0"/>
              <a:t>X </a:t>
            </a:r>
            <a:r>
              <a:rPr lang="cs-CZ" sz="3200" dirty="0"/>
              <a:t>Mluv </a:t>
            </a:r>
            <a:r>
              <a:rPr lang="cs-CZ" sz="3200" b="1" i="1" dirty="0"/>
              <a:t>nahlas</a:t>
            </a:r>
            <a:r>
              <a:rPr lang="cs-CZ" sz="3200" dirty="0"/>
              <a:t>. (hlasitě)</a:t>
            </a:r>
          </a:p>
          <a:p>
            <a:pPr marL="0" indent="0">
              <a:buNone/>
            </a:pPr>
            <a:r>
              <a:rPr lang="cs-CZ" sz="3200" dirty="0"/>
              <a:t>           </a:t>
            </a:r>
            <a:r>
              <a:rPr lang="cs-CZ" sz="2000" dirty="0"/>
              <a:t>7                                     1                                          6</a:t>
            </a:r>
          </a:p>
          <a:p>
            <a:r>
              <a:rPr lang="pl-PL" sz="3200" dirty="0"/>
              <a:t>Šel </a:t>
            </a:r>
            <a:r>
              <a:rPr lang="pl-PL" sz="3200" b="1" i="1" dirty="0"/>
              <a:t>na </a:t>
            </a:r>
            <a:r>
              <a:rPr lang="pl-PL" sz="3200" dirty="0"/>
              <a:t>(vysokou) </a:t>
            </a:r>
            <a:r>
              <a:rPr lang="pl-PL" sz="3200" b="1" i="1" dirty="0"/>
              <a:t>horu</a:t>
            </a:r>
            <a:r>
              <a:rPr lang="pl-PL" sz="3200" dirty="0"/>
              <a:t>. </a:t>
            </a:r>
            <a:r>
              <a:rPr lang="pl-PL" sz="3200" b="1" dirty="0"/>
              <a:t>X </a:t>
            </a:r>
            <a:r>
              <a:rPr lang="pl-PL" sz="3200" dirty="0"/>
              <a:t>Dej to </a:t>
            </a:r>
            <a:r>
              <a:rPr lang="pl-PL" sz="3200" b="1" i="1" dirty="0"/>
              <a:t>nahoru</a:t>
            </a:r>
            <a:r>
              <a:rPr lang="pl-PL" sz="3200" dirty="0"/>
              <a:t>. (dolů)</a:t>
            </a:r>
          </a:p>
          <a:p>
            <a:pPr marL="0" indent="0">
              <a:buNone/>
            </a:pPr>
            <a:r>
              <a:rPr lang="cs-CZ" sz="3200" b="1" dirty="0"/>
              <a:t>Pamatuj :</a:t>
            </a:r>
          </a:p>
          <a:p>
            <a:r>
              <a:rPr lang="cs-CZ" sz="3200" b="1" dirty="0"/>
              <a:t>z</a:t>
            </a:r>
            <a:r>
              <a:rPr lang="cs-CZ" sz="3200" dirty="0"/>
              <a:t>prava, </a:t>
            </a:r>
            <a:r>
              <a:rPr lang="cs-CZ" sz="3200" b="1" dirty="0"/>
              <a:t>z</a:t>
            </a:r>
            <a:r>
              <a:rPr lang="cs-CZ" sz="3200" dirty="0"/>
              <a:t>leva, </a:t>
            </a:r>
            <a:r>
              <a:rPr lang="cs-CZ" sz="3200" b="1" dirty="0"/>
              <a:t>z</a:t>
            </a:r>
            <a:r>
              <a:rPr lang="cs-CZ" sz="3200" dirty="0"/>
              <a:t>cela, na</a:t>
            </a:r>
            <a:r>
              <a:rPr lang="cs-CZ" sz="3200" b="1" dirty="0"/>
              <a:t>z</a:t>
            </a:r>
            <a:r>
              <a:rPr lang="cs-CZ" sz="3200" dirty="0"/>
              <a:t>pět, be</a:t>
            </a:r>
            <a:r>
              <a:rPr lang="cs-CZ" sz="3200" b="1" dirty="0"/>
              <a:t>z</a:t>
            </a:r>
            <a:r>
              <a:rPr lang="cs-CZ" sz="3200" dirty="0"/>
              <a:t>toho, </a:t>
            </a:r>
            <a:r>
              <a:rPr lang="cs-CZ" sz="3200" b="1" dirty="0"/>
              <a:t>s</a:t>
            </a:r>
            <a:r>
              <a:rPr lang="cs-CZ" sz="3200" dirty="0"/>
              <a:t>hora, </a:t>
            </a:r>
            <a:r>
              <a:rPr lang="cs-CZ" sz="3200" b="1" dirty="0"/>
              <a:t>s</a:t>
            </a:r>
            <a:r>
              <a:rPr lang="cs-CZ" sz="3200" dirty="0"/>
              <a:t>těží, nalevo, </a:t>
            </a:r>
            <a:r>
              <a:rPr lang="pl-PL" sz="3200" dirty="0"/>
              <a:t>nazpaměť, zpočátku i z počátku, například i na příklad, nazeleno i na zeleno, zjara i z jara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1074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86BB7-DB34-4CD1-84C5-9C57BB071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5E42D-A447-4DB6-A34A-AFB4DC8D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7030A0"/>
                </a:solidFill>
              </a:rPr>
              <a:t>Spojovník </a:t>
            </a:r>
            <a:r>
              <a:rPr lang="cs-CZ" sz="3200" dirty="0"/>
              <a:t>vyjadřuje vztah souřadnosti (stejné důležitosti)</a:t>
            </a:r>
            <a:r>
              <a:rPr lang="cs-CZ" sz="3200" b="1" dirty="0"/>
              <a:t>:</a:t>
            </a:r>
          </a:p>
          <a:p>
            <a:r>
              <a:rPr lang="cs-CZ" sz="3200" i="1" dirty="0"/>
              <a:t>Otýlie </a:t>
            </a:r>
            <a:r>
              <a:rPr lang="cs-CZ" sz="3200" i="1" dirty="0" err="1"/>
              <a:t>Sklenářová-Malá</a:t>
            </a:r>
            <a:r>
              <a:rPr lang="cs-CZ" sz="3200" i="1" dirty="0"/>
              <a:t>, Praha-východ, ping-pong, kuchař-číšník</a:t>
            </a:r>
          </a:p>
          <a:p>
            <a:pPr marL="0" indent="0">
              <a:buNone/>
            </a:pPr>
            <a:r>
              <a:rPr lang="cs-CZ" sz="3200" i="1" dirty="0"/>
              <a:t>   (povolání) </a:t>
            </a:r>
            <a:r>
              <a:rPr lang="cs-CZ" sz="3200" b="1" i="1" dirty="0"/>
              <a:t>X </a:t>
            </a:r>
            <a:r>
              <a:rPr lang="cs-CZ" sz="3200" i="1" dirty="0"/>
              <a:t>chemik analytik (bližší určení).</a:t>
            </a:r>
          </a:p>
          <a:p>
            <a:r>
              <a:rPr lang="cs-CZ" sz="3200" dirty="0"/>
              <a:t>První část </a:t>
            </a:r>
            <a:r>
              <a:rPr lang="cs-CZ" sz="3200" b="1" dirty="0"/>
              <a:t>-</a:t>
            </a:r>
            <a:r>
              <a:rPr lang="cs-CZ" sz="3200" b="1" dirty="0" err="1"/>
              <a:t>sko</a:t>
            </a:r>
            <a:r>
              <a:rPr lang="cs-CZ" sz="3200" b="1" dirty="0"/>
              <a:t>, -</a:t>
            </a:r>
            <a:r>
              <a:rPr lang="cs-CZ" sz="3200" b="1" dirty="0" err="1"/>
              <a:t>cko</a:t>
            </a:r>
            <a:r>
              <a:rPr lang="cs-CZ" sz="3200" b="1" dirty="0"/>
              <a:t>, -ně, -</a:t>
            </a:r>
            <a:r>
              <a:rPr lang="cs-CZ" sz="3200" b="1" dirty="0" err="1"/>
              <a:t>ově</a:t>
            </a:r>
            <a:r>
              <a:rPr lang="cs-CZ" sz="3200" b="1" dirty="0"/>
              <a:t> </a:t>
            </a:r>
            <a:r>
              <a:rPr lang="cs-CZ" sz="3200" dirty="0"/>
              <a:t>+ </a:t>
            </a:r>
            <a:r>
              <a:rPr lang="cs-CZ" sz="3200" b="1" dirty="0"/>
              <a:t>spojovník</a:t>
            </a:r>
            <a:r>
              <a:rPr lang="cs-CZ" sz="3200" dirty="0"/>
              <a:t>:</a:t>
            </a:r>
          </a:p>
          <a:p>
            <a:pPr marL="0" indent="0">
              <a:buNone/>
            </a:pPr>
            <a:r>
              <a:rPr lang="cs-CZ" sz="3200" dirty="0"/>
              <a:t>  * </a:t>
            </a:r>
            <a:r>
              <a:rPr lang="cs-CZ" sz="3200" i="1" dirty="0"/>
              <a:t>labsko-oderský </a:t>
            </a:r>
            <a:r>
              <a:rPr lang="cs-CZ" sz="3200" dirty="0"/>
              <a:t>(z příd. jména </a:t>
            </a:r>
            <a:r>
              <a:rPr lang="cs-CZ" sz="3200" i="1" dirty="0"/>
              <a:t>labský, oderský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r>
              <a:rPr lang="cs-CZ" sz="3200" dirty="0"/>
              <a:t>  * </a:t>
            </a:r>
            <a:r>
              <a:rPr lang="cs-CZ" sz="3200" i="1" dirty="0"/>
              <a:t>vysokoškolský </a:t>
            </a:r>
            <a:r>
              <a:rPr lang="cs-CZ" sz="3200" dirty="0"/>
              <a:t>( z příd. a podstat. jména </a:t>
            </a:r>
            <a:r>
              <a:rPr lang="cs-CZ" sz="3200" i="1" dirty="0"/>
              <a:t>vysoká škola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809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3B597-9367-4F43-8656-DCF0442D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  <a:latin typeface="Arial Black" panose="020B0A04020102020204" pitchFamily="34" charset="0"/>
              </a:rPr>
              <a:t>Stupňování příslovcí: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94738E-034E-4106-A6DA-D4F980A3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4" y="1142044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r>
              <a:rPr lang="cs-CZ" b="1" u="sng" dirty="0">
                <a:solidFill>
                  <a:srgbClr val="7030A0"/>
                </a:solidFill>
              </a:rPr>
              <a:t>Pravidelné stupňování</a:t>
            </a:r>
            <a:r>
              <a:rPr lang="cs-CZ" u="sng" dirty="0"/>
              <a:t>: </a:t>
            </a:r>
          </a:p>
          <a:p>
            <a:r>
              <a:rPr lang="cs-CZ" dirty="0"/>
              <a:t>1. stupeň : </a:t>
            </a:r>
            <a:r>
              <a:rPr lang="cs-CZ" i="1" dirty="0"/>
              <a:t>skromně</a:t>
            </a:r>
          </a:p>
          <a:p>
            <a:r>
              <a:rPr lang="cs-CZ" dirty="0"/>
              <a:t>2. stupeň : </a:t>
            </a:r>
            <a:r>
              <a:rPr lang="cs-CZ" b="1" dirty="0"/>
              <a:t>-</a:t>
            </a:r>
            <a:r>
              <a:rPr lang="cs-CZ" b="1" dirty="0" err="1"/>
              <a:t>ěji</a:t>
            </a:r>
            <a:r>
              <a:rPr lang="cs-CZ" b="1" dirty="0"/>
              <a:t>, -</a:t>
            </a:r>
            <a:r>
              <a:rPr lang="cs-CZ" b="1" dirty="0" err="1"/>
              <a:t>eji</a:t>
            </a:r>
            <a:r>
              <a:rPr lang="cs-CZ" b="1" dirty="0"/>
              <a:t>, -e, - </a:t>
            </a:r>
            <a:r>
              <a:rPr lang="cs-CZ" i="1" dirty="0"/>
              <a:t>(tzn. bez koncovky)</a:t>
            </a:r>
          </a:p>
          <a:p>
            <a:pPr marL="0" indent="0">
              <a:buNone/>
            </a:pPr>
            <a:r>
              <a:rPr lang="pl-PL" i="1" dirty="0"/>
              <a:t>                        skromněji, kratčeji, výše i výš</a:t>
            </a:r>
          </a:p>
          <a:p>
            <a:r>
              <a:rPr lang="pl-PL" dirty="0"/>
              <a:t>3. stupeň : </a:t>
            </a:r>
            <a:r>
              <a:rPr lang="pl-PL" b="1" dirty="0"/>
              <a:t>nej- </a:t>
            </a:r>
            <a:r>
              <a:rPr lang="pl-PL" dirty="0"/>
              <a:t>+ </a:t>
            </a:r>
            <a:r>
              <a:rPr lang="pl-PL" b="1" dirty="0"/>
              <a:t>2. stupeň</a:t>
            </a:r>
          </a:p>
          <a:p>
            <a:pPr marL="0" indent="0">
              <a:buNone/>
            </a:pPr>
            <a:r>
              <a:rPr lang="cs-CZ" i="1" dirty="0"/>
              <a:t>                       nejskromněji</a:t>
            </a:r>
          </a:p>
          <a:p>
            <a:pPr marL="0" indent="0">
              <a:buNone/>
            </a:pPr>
            <a:r>
              <a:rPr lang="cs-CZ" dirty="0"/>
              <a:t>Příslovce je možné stupňovat také </a:t>
            </a:r>
            <a:r>
              <a:rPr lang="cs-CZ" b="1" i="1" dirty="0">
                <a:solidFill>
                  <a:srgbClr val="7030A0"/>
                </a:solidFill>
              </a:rPr>
              <a:t>opisem</a:t>
            </a:r>
            <a:r>
              <a:rPr lang="cs-CZ" i="1" dirty="0"/>
              <a:t> </a:t>
            </a:r>
            <a:r>
              <a:rPr lang="cs-CZ" dirty="0"/>
              <a:t>(velmi pěkně, neobyčejně pěkně) nebo </a:t>
            </a:r>
            <a:r>
              <a:rPr lang="cs-CZ" b="1" i="1" dirty="0">
                <a:solidFill>
                  <a:srgbClr val="7030A0"/>
                </a:solidFill>
              </a:rPr>
              <a:t>zdrobnělými příslovci </a:t>
            </a:r>
            <a:r>
              <a:rPr lang="cs-CZ" dirty="0"/>
              <a:t>(blízko-blizoučko, krátce-kratince).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</a:rPr>
              <a:t>b) </a:t>
            </a:r>
            <a:r>
              <a:rPr lang="cs-CZ" b="1" u="sng" dirty="0">
                <a:solidFill>
                  <a:srgbClr val="7030A0"/>
                </a:solidFill>
              </a:rPr>
              <a:t>Nepravidelné stupňování:</a:t>
            </a:r>
          </a:p>
          <a:p>
            <a:pPr marL="0" indent="0">
              <a:buNone/>
            </a:pPr>
            <a:r>
              <a:rPr lang="cs-CZ" dirty="0"/>
              <a:t>     špatně – hůře i hůř          zle – hůře i hůř           brzy – dříve i dřív</a:t>
            </a:r>
          </a:p>
          <a:p>
            <a:pPr marL="0" indent="0">
              <a:buNone/>
            </a:pPr>
            <a:r>
              <a:rPr lang="cs-CZ" dirty="0"/>
              <a:t>     dobře – lépe i líp              málo – méně              mnoho – více i víc</a:t>
            </a:r>
          </a:p>
        </p:txBody>
      </p:sp>
    </p:spTree>
    <p:extLst>
      <p:ext uri="{BB962C8B-B14F-4D97-AF65-F5344CB8AC3E}">
        <p14:creationId xmlns:p14="http://schemas.microsoft.com/office/powerpoint/2010/main" val="109913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502E7-420D-4D3E-AF37-7D7C386E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05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16581D-5340-4ED8-AE1E-84ADD28B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267"/>
            <a:ext cx="10515600" cy="5439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b="1" i="1" dirty="0"/>
              <a:t>Utvořte příslovce a dejte je do tvaru 2. stupně:</a:t>
            </a:r>
          </a:p>
          <a:p>
            <a:r>
              <a:rPr lang="cs-CZ" sz="3600" b="1" i="1" dirty="0"/>
              <a:t>Vzor : dobrý            dobře            lépe</a:t>
            </a:r>
          </a:p>
          <a:p>
            <a:pPr marL="0" indent="0">
              <a:buNone/>
            </a:pPr>
            <a:r>
              <a:rPr lang="cs-CZ" sz="3600" dirty="0"/>
              <a:t>mělký</a:t>
            </a:r>
          </a:p>
          <a:p>
            <a:pPr marL="0" indent="0">
              <a:buNone/>
            </a:pPr>
            <a:r>
              <a:rPr lang="cs-CZ" sz="3600" dirty="0"/>
              <a:t>tichý</a:t>
            </a:r>
          </a:p>
          <a:p>
            <a:pPr marL="0" indent="0">
              <a:buNone/>
            </a:pPr>
            <a:r>
              <a:rPr lang="cs-CZ" sz="3600" dirty="0"/>
              <a:t>šťastný</a:t>
            </a:r>
          </a:p>
          <a:p>
            <a:pPr marL="0" indent="0">
              <a:buNone/>
            </a:pPr>
            <a:r>
              <a:rPr lang="cs-CZ" sz="3600" dirty="0"/>
              <a:t>veselý</a:t>
            </a:r>
          </a:p>
          <a:p>
            <a:pPr marL="0" indent="0">
              <a:buNone/>
            </a:pPr>
            <a:r>
              <a:rPr lang="cs-CZ" sz="3600" dirty="0"/>
              <a:t>nedbalý</a:t>
            </a:r>
          </a:p>
          <a:p>
            <a:pPr marL="0" indent="0">
              <a:buNone/>
            </a:pPr>
            <a:r>
              <a:rPr lang="cs-CZ" sz="3600" dirty="0"/>
              <a:t>snadný</a:t>
            </a:r>
          </a:p>
          <a:p>
            <a:pPr marL="0" indent="0">
              <a:buNone/>
            </a:pPr>
            <a:r>
              <a:rPr lang="cs-CZ" sz="3600" dirty="0"/>
              <a:t>zdravý</a:t>
            </a:r>
          </a:p>
          <a:p>
            <a:pPr marL="0" indent="0">
              <a:buNone/>
            </a:pPr>
            <a:r>
              <a:rPr lang="cs-CZ" sz="3600" dirty="0"/>
              <a:t>pěkný</a:t>
            </a:r>
          </a:p>
          <a:p>
            <a:pPr marL="0" indent="0">
              <a:buNone/>
            </a:pPr>
            <a:r>
              <a:rPr lang="cs-CZ" sz="3600" dirty="0"/>
              <a:t>hbitý</a:t>
            </a:r>
          </a:p>
        </p:txBody>
      </p:sp>
    </p:spTree>
    <p:extLst>
      <p:ext uri="{BB962C8B-B14F-4D97-AF65-F5344CB8AC3E}">
        <p14:creationId xmlns:p14="http://schemas.microsoft.com/office/powerpoint/2010/main" val="395466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66479-CADE-41AB-B2B3-4F2C7C30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65125"/>
            <a:ext cx="11292395" cy="1325563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2.Úkol</a:t>
            </a:r>
            <a:b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Utvořte věty s příslovečnými spřežkami a předložkovými pády:</a:t>
            </a:r>
            <a:endParaRPr lang="cs-CZ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776A50-EBA2-4BE2-97DD-003EC715A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zticha – z ticha, přitom – při tom, </a:t>
            </a:r>
            <a:r>
              <a:rPr lang="pt-BR" sz="3600" dirty="0"/>
              <a:t>opravdu – o pravdu, doslova – do slova,</a:t>
            </a:r>
            <a:r>
              <a:rPr lang="cs-CZ" sz="3600" dirty="0"/>
              <a:t> </a:t>
            </a:r>
            <a:r>
              <a:rPr lang="pl-PL" sz="3600" dirty="0"/>
              <a:t>zpravidla – z pravidla, přesto – přes to, zčasti – z časti, dokonce – do konce, beztoho – bez toho, proto, - pro to, pohromadě – po hromadě, nakonec – na konec, </a:t>
            </a:r>
            <a:r>
              <a:rPr lang="pt-BR" sz="3600" dirty="0"/>
              <a:t>nahoře – na hoře, nacečer – na večer,</a:t>
            </a:r>
            <a:r>
              <a:rPr lang="cs-CZ" sz="3600" dirty="0"/>
              <a:t> zpaměti – z paměti, vtom – v tom, kvůli – k vůli</a:t>
            </a:r>
          </a:p>
        </p:txBody>
      </p:sp>
    </p:spTree>
    <p:extLst>
      <p:ext uri="{BB962C8B-B14F-4D97-AF65-F5344CB8AC3E}">
        <p14:creationId xmlns:p14="http://schemas.microsoft.com/office/powerpoint/2010/main" val="3950645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1398</Words>
  <Application>Microsoft Office PowerPoint</Application>
  <PresentationFormat>Širokoúhlá obrazovka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Motiv Office</vt:lpstr>
      <vt:lpstr>Příslovce, předložky a spojky</vt:lpstr>
      <vt:lpstr>Příslovce</vt:lpstr>
      <vt:lpstr>Vznik příslovcí:</vt:lpstr>
      <vt:lpstr>Příslovečné spřežky:</vt:lpstr>
      <vt:lpstr>Prezentace aplikace PowerPoint</vt:lpstr>
      <vt:lpstr>Prezentace aplikace PowerPoint</vt:lpstr>
      <vt:lpstr>Stupňování příslovcí:</vt:lpstr>
      <vt:lpstr>1. Úkol</vt:lpstr>
      <vt:lpstr>2.Úkol Utvořte věty s příslovečnými spřežkami a předložkovými pády:</vt:lpstr>
      <vt:lpstr>3.Úkol Doplňte –ě, nebo –ně a odůvodněte pravopis :</vt:lpstr>
      <vt:lpstr>Předložky</vt:lpstr>
      <vt:lpstr>Prezentace aplikace PowerPoint</vt:lpstr>
      <vt:lpstr>4.Úkol Rozlište předložky vlastní a nevlastní :</vt:lpstr>
      <vt:lpstr>5.Úkol Určete pády v předložkových vazbách:</vt:lpstr>
      <vt:lpstr>6.Úkol Doplňte předložku s/se, z/ze :</vt:lpstr>
      <vt:lpstr>Spojky</vt:lpstr>
      <vt:lpstr>7.Úkol Doplňte vhodné spojky: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Příslovce, předložky a spojky</dc:title>
  <dc:creator>Jozefína Lomitzká</dc:creator>
  <cp:lastModifiedBy>Jozefína Lomitzká</cp:lastModifiedBy>
  <cp:revision>17</cp:revision>
  <dcterms:created xsi:type="dcterms:W3CDTF">2020-05-25T20:29:06Z</dcterms:created>
  <dcterms:modified xsi:type="dcterms:W3CDTF">2020-05-25T21:35:22Z</dcterms:modified>
</cp:coreProperties>
</file>