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1339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AE6DC3-F500-4319-AFA3-FB8B6B793CC2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D014541-70A2-431E-AA2A-0E5CF991112A}">
      <dgm:prSet phldrT="[Text]"/>
      <dgm:spPr/>
      <dgm:t>
        <a:bodyPr/>
        <a:lstStyle/>
        <a:p>
          <a:r>
            <a:rPr lang="cs-CZ" b="1" dirty="0"/>
            <a:t>řeky</a:t>
          </a:r>
        </a:p>
      </dgm:t>
    </dgm:pt>
    <dgm:pt modelId="{45DA7964-4FCA-4B99-8E9F-F0E8144CEC17}" type="parTrans" cxnId="{300AF989-CFCB-4CCF-9191-0AE2E146276C}">
      <dgm:prSet/>
      <dgm:spPr/>
      <dgm:t>
        <a:bodyPr/>
        <a:lstStyle/>
        <a:p>
          <a:endParaRPr lang="cs-CZ"/>
        </a:p>
      </dgm:t>
    </dgm:pt>
    <dgm:pt modelId="{9422722A-E20C-43A9-A6FC-68AD34E512C2}" type="sibTrans" cxnId="{300AF989-CFCB-4CCF-9191-0AE2E146276C}">
      <dgm:prSet/>
      <dgm:spPr/>
      <dgm:t>
        <a:bodyPr/>
        <a:lstStyle/>
        <a:p>
          <a:endParaRPr lang="cs-CZ"/>
        </a:p>
      </dgm:t>
    </dgm:pt>
    <dgm:pt modelId="{478A1A60-930A-45B3-BBD3-7D5E1504AC9D}">
      <dgm:prSet phldrT="[Text]" custT="1"/>
      <dgm:spPr/>
      <dgm:t>
        <a:bodyPr/>
        <a:lstStyle/>
        <a:p>
          <a:r>
            <a:rPr lang="cs-CZ" sz="1800" b="1" dirty="0"/>
            <a:t>Dunaj</a:t>
          </a:r>
        </a:p>
      </dgm:t>
    </dgm:pt>
    <dgm:pt modelId="{0F673520-3EC8-4DDF-B75C-081DFE612DCD}" type="parTrans" cxnId="{835FA738-3549-4352-809B-63773E6FA7F7}">
      <dgm:prSet/>
      <dgm:spPr/>
      <dgm:t>
        <a:bodyPr/>
        <a:lstStyle/>
        <a:p>
          <a:endParaRPr lang="cs-CZ"/>
        </a:p>
      </dgm:t>
    </dgm:pt>
    <dgm:pt modelId="{EEEFEDE7-F6B6-441E-A7E7-489C10F30A97}" type="sibTrans" cxnId="{835FA738-3549-4352-809B-63773E6FA7F7}">
      <dgm:prSet/>
      <dgm:spPr/>
      <dgm:t>
        <a:bodyPr/>
        <a:lstStyle/>
        <a:p>
          <a:endParaRPr lang="cs-CZ"/>
        </a:p>
      </dgm:t>
    </dgm:pt>
    <dgm:pt modelId="{2AE548FE-6D0D-4BD1-BF90-1D3D84AB0F4A}">
      <dgm:prSet phldrT="[Text]" custT="1"/>
      <dgm:spPr/>
      <dgm:t>
        <a:bodyPr/>
        <a:lstStyle/>
        <a:p>
          <a:r>
            <a:rPr lang="cs-CZ" sz="1800" b="1" dirty="0"/>
            <a:t>Hron</a:t>
          </a:r>
        </a:p>
      </dgm:t>
    </dgm:pt>
    <dgm:pt modelId="{108947A1-9678-40F7-8043-56A468467499}" type="parTrans" cxnId="{EF703ACF-1536-4A40-9ED8-5EE26793F398}">
      <dgm:prSet/>
      <dgm:spPr/>
      <dgm:t>
        <a:bodyPr/>
        <a:lstStyle/>
        <a:p>
          <a:endParaRPr lang="cs-CZ"/>
        </a:p>
      </dgm:t>
    </dgm:pt>
    <dgm:pt modelId="{F8B3B9CB-C93E-414A-9DF6-F3C971771F6B}" type="sibTrans" cxnId="{EF703ACF-1536-4A40-9ED8-5EE26793F398}">
      <dgm:prSet/>
      <dgm:spPr/>
      <dgm:t>
        <a:bodyPr/>
        <a:lstStyle/>
        <a:p>
          <a:endParaRPr lang="cs-CZ"/>
        </a:p>
      </dgm:t>
    </dgm:pt>
    <dgm:pt modelId="{69EB7129-4043-413B-B7CA-97AF98671C0E}">
      <dgm:prSet phldrT="[Text]" custT="1"/>
      <dgm:spPr/>
      <dgm:t>
        <a:bodyPr/>
        <a:lstStyle/>
        <a:p>
          <a:r>
            <a:rPr lang="cs-CZ" sz="1800" b="1" dirty="0"/>
            <a:t>Morava</a:t>
          </a:r>
        </a:p>
      </dgm:t>
    </dgm:pt>
    <dgm:pt modelId="{F4893FDA-6B9D-400B-883F-67B8B317A3E7}" type="parTrans" cxnId="{2C345F71-60C9-482A-96BD-27CDE005B96B}">
      <dgm:prSet/>
      <dgm:spPr/>
      <dgm:t>
        <a:bodyPr/>
        <a:lstStyle/>
        <a:p>
          <a:endParaRPr lang="cs-CZ"/>
        </a:p>
      </dgm:t>
    </dgm:pt>
    <dgm:pt modelId="{98627651-A65A-4D3E-BF1A-DE87F7196BFB}" type="sibTrans" cxnId="{2C345F71-60C9-482A-96BD-27CDE005B96B}">
      <dgm:prSet/>
      <dgm:spPr/>
      <dgm:t>
        <a:bodyPr/>
        <a:lstStyle/>
        <a:p>
          <a:endParaRPr lang="cs-CZ"/>
        </a:p>
      </dgm:t>
    </dgm:pt>
    <dgm:pt modelId="{98489342-3A77-4E2B-B14A-E3BCD4E69ECF}">
      <dgm:prSet phldrT="[Text]" custT="1"/>
      <dgm:spPr/>
      <dgm:t>
        <a:bodyPr/>
        <a:lstStyle/>
        <a:p>
          <a:r>
            <a:rPr lang="cs-CZ" sz="1800" b="1" dirty="0"/>
            <a:t>Váh</a:t>
          </a:r>
        </a:p>
      </dgm:t>
    </dgm:pt>
    <dgm:pt modelId="{D3FD0003-746A-48D4-AF4E-06210528B964}" type="parTrans" cxnId="{0375C6B6-86B8-43BA-B0FA-939DD6328094}">
      <dgm:prSet/>
      <dgm:spPr/>
      <dgm:t>
        <a:bodyPr/>
        <a:lstStyle/>
        <a:p>
          <a:endParaRPr lang="cs-CZ"/>
        </a:p>
      </dgm:t>
    </dgm:pt>
    <dgm:pt modelId="{336C70AB-48E8-417D-8985-495D6CEE58F2}" type="sibTrans" cxnId="{0375C6B6-86B8-43BA-B0FA-939DD6328094}">
      <dgm:prSet/>
      <dgm:spPr/>
      <dgm:t>
        <a:bodyPr/>
        <a:lstStyle/>
        <a:p>
          <a:endParaRPr lang="cs-CZ"/>
        </a:p>
      </dgm:t>
    </dgm:pt>
    <dgm:pt modelId="{F6E29DAB-B10D-45A3-B335-4E15AEFADC92}" type="pres">
      <dgm:prSet presAssocID="{78AE6DC3-F500-4319-AFA3-FB8B6B793CC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0D38A56-D120-4385-B367-297E03D9E328}" type="pres">
      <dgm:prSet presAssocID="{FD014541-70A2-431E-AA2A-0E5CF991112A}" presName="centerShape" presStyleLbl="node0" presStyleIdx="0" presStyleCnt="1"/>
      <dgm:spPr/>
    </dgm:pt>
    <dgm:pt modelId="{73A5792E-9E27-4F2B-A2D6-13514B8F039F}" type="pres">
      <dgm:prSet presAssocID="{0F673520-3EC8-4DDF-B75C-081DFE612DCD}" presName="parTrans" presStyleLbl="sibTrans2D1" presStyleIdx="0" presStyleCnt="4"/>
      <dgm:spPr/>
    </dgm:pt>
    <dgm:pt modelId="{44C1F322-2BBB-46E9-8BD2-BC806B28B95F}" type="pres">
      <dgm:prSet presAssocID="{0F673520-3EC8-4DDF-B75C-081DFE612DCD}" presName="connectorText" presStyleLbl="sibTrans2D1" presStyleIdx="0" presStyleCnt="4"/>
      <dgm:spPr/>
    </dgm:pt>
    <dgm:pt modelId="{09C4087E-E08E-4524-AB42-CC09BDE02E2A}" type="pres">
      <dgm:prSet presAssocID="{478A1A60-930A-45B3-BBD3-7D5E1504AC9D}" presName="node" presStyleLbl="node1" presStyleIdx="0" presStyleCnt="4">
        <dgm:presLayoutVars>
          <dgm:bulletEnabled val="1"/>
        </dgm:presLayoutVars>
      </dgm:prSet>
      <dgm:spPr/>
    </dgm:pt>
    <dgm:pt modelId="{ACDF2139-4798-4CC0-BAD6-7945F9E00F7F}" type="pres">
      <dgm:prSet presAssocID="{108947A1-9678-40F7-8043-56A468467499}" presName="parTrans" presStyleLbl="sibTrans2D1" presStyleIdx="1" presStyleCnt="4"/>
      <dgm:spPr/>
    </dgm:pt>
    <dgm:pt modelId="{7F6C70FC-AA75-4863-9B56-56953B2631EE}" type="pres">
      <dgm:prSet presAssocID="{108947A1-9678-40F7-8043-56A468467499}" presName="connectorText" presStyleLbl="sibTrans2D1" presStyleIdx="1" presStyleCnt="4"/>
      <dgm:spPr/>
    </dgm:pt>
    <dgm:pt modelId="{96C625C8-504E-49B9-881C-4AE02667638F}" type="pres">
      <dgm:prSet presAssocID="{2AE548FE-6D0D-4BD1-BF90-1D3D84AB0F4A}" presName="node" presStyleLbl="node1" presStyleIdx="1" presStyleCnt="4">
        <dgm:presLayoutVars>
          <dgm:bulletEnabled val="1"/>
        </dgm:presLayoutVars>
      </dgm:prSet>
      <dgm:spPr/>
    </dgm:pt>
    <dgm:pt modelId="{C5E2514D-9136-43E0-9F64-EE5307571A5E}" type="pres">
      <dgm:prSet presAssocID="{F4893FDA-6B9D-400B-883F-67B8B317A3E7}" presName="parTrans" presStyleLbl="sibTrans2D1" presStyleIdx="2" presStyleCnt="4"/>
      <dgm:spPr/>
    </dgm:pt>
    <dgm:pt modelId="{BC8E4B43-6E62-4A0D-849B-2D0C61A5875D}" type="pres">
      <dgm:prSet presAssocID="{F4893FDA-6B9D-400B-883F-67B8B317A3E7}" presName="connectorText" presStyleLbl="sibTrans2D1" presStyleIdx="2" presStyleCnt="4"/>
      <dgm:spPr/>
    </dgm:pt>
    <dgm:pt modelId="{EFB4AE00-585E-458C-9BD7-C8B731AE2F8A}" type="pres">
      <dgm:prSet presAssocID="{69EB7129-4043-413B-B7CA-97AF98671C0E}" presName="node" presStyleLbl="node1" presStyleIdx="2" presStyleCnt="4" custScaleX="145580">
        <dgm:presLayoutVars>
          <dgm:bulletEnabled val="1"/>
        </dgm:presLayoutVars>
      </dgm:prSet>
      <dgm:spPr/>
    </dgm:pt>
    <dgm:pt modelId="{5AEEA10A-CDFD-41BB-BAF9-116FBC27D8E7}" type="pres">
      <dgm:prSet presAssocID="{D3FD0003-746A-48D4-AF4E-06210528B964}" presName="parTrans" presStyleLbl="sibTrans2D1" presStyleIdx="3" presStyleCnt="4"/>
      <dgm:spPr/>
    </dgm:pt>
    <dgm:pt modelId="{861DA8D0-A58F-45DB-B720-396F53852075}" type="pres">
      <dgm:prSet presAssocID="{D3FD0003-746A-48D4-AF4E-06210528B964}" presName="connectorText" presStyleLbl="sibTrans2D1" presStyleIdx="3" presStyleCnt="4"/>
      <dgm:spPr/>
    </dgm:pt>
    <dgm:pt modelId="{AD9C2C4C-2FBF-41DD-AF73-FCBA4E589B86}" type="pres">
      <dgm:prSet presAssocID="{98489342-3A77-4E2B-B14A-E3BCD4E69ECF}" presName="node" presStyleLbl="node1" presStyleIdx="3" presStyleCnt="4">
        <dgm:presLayoutVars>
          <dgm:bulletEnabled val="1"/>
        </dgm:presLayoutVars>
      </dgm:prSet>
      <dgm:spPr/>
    </dgm:pt>
  </dgm:ptLst>
  <dgm:cxnLst>
    <dgm:cxn modelId="{0B029812-8CEC-4940-9F89-D05DD00565EB}" type="presOf" srcId="{0F673520-3EC8-4DDF-B75C-081DFE612DCD}" destId="{73A5792E-9E27-4F2B-A2D6-13514B8F039F}" srcOrd="0" destOrd="0" presId="urn:microsoft.com/office/officeart/2005/8/layout/radial5"/>
    <dgm:cxn modelId="{0EFB581A-E445-4DBB-B823-93B880DB98A3}" type="presOf" srcId="{D3FD0003-746A-48D4-AF4E-06210528B964}" destId="{5AEEA10A-CDFD-41BB-BAF9-116FBC27D8E7}" srcOrd="0" destOrd="0" presId="urn:microsoft.com/office/officeart/2005/8/layout/radial5"/>
    <dgm:cxn modelId="{835FA738-3549-4352-809B-63773E6FA7F7}" srcId="{FD014541-70A2-431E-AA2A-0E5CF991112A}" destId="{478A1A60-930A-45B3-BBD3-7D5E1504AC9D}" srcOrd="0" destOrd="0" parTransId="{0F673520-3EC8-4DDF-B75C-081DFE612DCD}" sibTransId="{EEEFEDE7-F6B6-441E-A7E7-489C10F30A97}"/>
    <dgm:cxn modelId="{8B3A1C41-284A-43F2-B654-E8ABAB6A72AC}" type="presOf" srcId="{FD014541-70A2-431E-AA2A-0E5CF991112A}" destId="{A0D38A56-D120-4385-B367-297E03D9E328}" srcOrd="0" destOrd="0" presId="urn:microsoft.com/office/officeart/2005/8/layout/radial5"/>
    <dgm:cxn modelId="{2C345F71-60C9-482A-96BD-27CDE005B96B}" srcId="{FD014541-70A2-431E-AA2A-0E5CF991112A}" destId="{69EB7129-4043-413B-B7CA-97AF98671C0E}" srcOrd="2" destOrd="0" parTransId="{F4893FDA-6B9D-400B-883F-67B8B317A3E7}" sibTransId="{98627651-A65A-4D3E-BF1A-DE87F7196BFB}"/>
    <dgm:cxn modelId="{133AAD7F-C544-428A-94EC-285BAB4F3566}" type="presOf" srcId="{F4893FDA-6B9D-400B-883F-67B8B317A3E7}" destId="{BC8E4B43-6E62-4A0D-849B-2D0C61A5875D}" srcOrd="1" destOrd="0" presId="urn:microsoft.com/office/officeart/2005/8/layout/radial5"/>
    <dgm:cxn modelId="{7AE3E17F-EE0E-40DD-8A24-876088BF6802}" type="presOf" srcId="{108947A1-9678-40F7-8043-56A468467499}" destId="{7F6C70FC-AA75-4863-9B56-56953B2631EE}" srcOrd="1" destOrd="0" presId="urn:microsoft.com/office/officeart/2005/8/layout/radial5"/>
    <dgm:cxn modelId="{60E88286-E5DE-4D4E-9DDC-4CE0BB50499D}" type="presOf" srcId="{0F673520-3EC8-4DDF-B75C-081DFE612DCD}" destId="{44C1F322-2BBB-46E9-8BD2-BC806B28B95F}" srcOrd="1" destOrd="0" presId="urn:microsoft.com/office/officeart/2005/8/layout/radial5"/>
    <dgm:cxn modelId="{300AF989-CFCB-4CCF-9191-0AE2E146276C}" srcId="{78AE6DC3-F500-4319-AFA3-FB8B6B793CC2}" destId="{FD014541-70A2-431E-AA2A-0E5CF991112A}" srcOrd="0" destOrd="0" parTransId="{45DA7964-4FCA-4B99-8E9F-F0E8144CEC17}" sibTransId="{9422722A-E20C-43A9-A6FC-68AD34E512C2}"/>
    <dgm:cxn modelId="{C2EFE295-7E3B-411B-A5D2-8D3226F35F4D}" type="presOf" srcId="{2AE548FE-6D0D-4BD1-BF90-1D3D84AB0F4A}" destId="{96C625C8-504E-49B9-881C-4AE02667638F}" srcOrd="0" destOrd="0" presId="urn:microsoft.com/office/officeart/2005/8/layout/radial5"/>
    <dgm:cxn modelId="{3B30D2A5-D059-4E0C-A92B-7E707C2DFAAD}" type="presOf" srcId="{69EB7129-4043-413B-B7CA-97AF98671C0E}" destId="{EFB4AE00-585E-458C-9BD7-C8B731AE2F8A}" srcOrd="0" destOrd="0" presId="urn:microsoft.com/office/officeart/2005/8/layout/radial5"/>
    <dgm:cxn modelId="{3A6C67B0-56A0-460D-B26E-560031586A63}" type="presOf" srcId="{F4893FDA-6B9D-400B-883F-67B8B317A3E7}" destId="{C5E2514D-9136-43E0-9F64-EE5307571A5E}" srcOrd="0" destOrd="0" presId="urn:microsoft.com/office/officeart/2005/8/layout/radial5"/>
    <dgm:cxn modelId="{0375C6B6-86B8-43BA-B0FA-939DD6328094}" srcId="{FD014541-70A2-431E-AA2A-0E5CF991112A}" destId="{98489342-3A77-4E2B-B14A-E3BCD4E69ECF}" srcOrd="3" destOrd="0" parTransId="{D3FD0003-746A-48D4-AF4E-06210528B964}" sibTransId="{336C70AB-48E8-417D-8985-495D6CEE58F2}"/>
    <dgm:cxn modelId="{A673B9C8-479A-424F-AB35-1E963A41BAD7}" type="presOf" srcId="{478A1A60-930A-45B3-BBD3-7D5E1504AC9D}" destId="{09C4087E-E08E-4524-AB42-CC09BDE02E2A}" srcOrd="0" destOrd="0" presId="urn:microsoft.com/office/officeart/2005/8/layout/radial5"/>
    <dgm:cxn modelId="{EF703ACF-1536-4A40-9ED8-5EE26793F398}" srcId="{FD014541-70A2-431E-AA2A-0E5CF991112A}" destId="{2AE548FE-6D0D-4BD1-BF90-1D3D84AB0F4A}" srcOrd="1" destOrd="0" parTransId="{108947A1-9678-40F7-8043-56A468467499}" sibTransId="{F8B3B9CB-C93E-414A-9DF6-F3C971771F6B}"/>
    <dgm:cxn modelId="{5B8478D3-2CF0-46B8-8404-50F80955B97F}" type="presOf" srcId="{78AE6DC3-F500-4319-AFA3-FB8B6B793CC2}" destId="{F6E29DAB-B10D-45A3-B335-4E15AEFADC92}" srcOrd="0" destOrd="0" presId="urn:microsoft.com/office/officeart/2005/8/layout/radial5"/>
    <dgm:cxn modelId="{2674B2D4-F606-4676-8198-150DC29BC5B6}" type="presOf" srcId="{D3FD0003-746A-48D4-AF4E-06210528B964}" destId="{861DA8D0-A58F-45DB-B720-396F53852075}" srcOrd="1" destOrd="0" presId="urn:microsoft.com/office/officeart/2005/8/layout/radial5"/>
    <dgm:cxn modelId="{E403C1D7-2CD6-485C-A853-6E0D3AA78BDA}" type="presOf" srcId="{98489342-3A77-4E2B-B14A-E3BCD4E69ECF}" destId="{AD9C2C4C-2FBF-41DD-AF73-FCBA4E589B86}" srcOrd="0" destOrd="0" presId="urn:microsoft.com/office/officeart/2005/8/layout/radial5"/>
    <dgm:cxn modelId="{2D0152F4-C7AE-4732-9A60-9FED49383A90}" type="presOf" srcId="{108947A1-9678-40F7-8043-56A468467499}" destId="{ACDF2139-4798-4CC0-BAD6-7945F9E00F7F}" srcOrd="0" destOrd="0" presId="urn:microsoft.com/office/officeart/2005/8/layout/radial5"/>
    <dgm:cxn modelId="{9861D812-C0E5-4068-90CF-3B445895754B}" type="presParOf" srcId="{F6E29DAB-B10D-45A3-B335-4E15AEFADC92}" destId="{A0D38A56-D120-4385-B367-297E03D9E328}" srcOrd="0" destOrd="0" presId="urn:microsoft.com/office/officeart/2005/8/layout/radial5"/>
    <dgm:cxn modelId="{4AFAA26B-4376-4031-89C9-E84B1C5010B3}" type="presParOf" srcId="{F6E29DAB-B10D-45A3-B335-4E15AEFADC92}" destId="{73A5792E-9E27-4F2B-A2D6-13514B8F039F}" srcOrd="1" destOrd="0" presId="urn:microsoft.com/office/officeart/2005/8/layout/radial5"/>
    <dgm:cxn modelId="{662B4480-131E-4849-A044-104F326653B4}" type="presParOf" srcId="{73A5792E-9E27-4F2B-A2D6-13514B8F039F}" destId="{44C1F322-2BBB-46E9-8BD2-BC806B28B95F}" srcOrd="0" destOrd="0" presId="urn:microsoft.com/office/officeart/2005/8/layout/radial5"/>
    <dgm:cxn modelId="{149E04C0-5106-4877-A4B5-E7355C63F737}" type="presParOf" srcId="{F6E29DAB-B10D-45A3-B335-4E15AEFADC92}" destId="{09C4087E-E08E-4524-AB42-CC09BDE02E2A}" srcOrd="2" destOrd="0" presId="urn:microsoft.com/office/officeart/2005/8/layout/radial5"/>
    <dgm:cxn modelId="{25065ACF-965B-40C8-BAEE-99BB35EFC400}" type="presParOf" srcId="{F6E29DAB-B10D-45A3-B335-4E15AEFADC92}" destId="{ACDF2139-4798-4CC0-BAD6-7945F9E00F7F}" srcOrd="3" destOrd="0" presId="urn:microsoft.com/office/officeart/2005/8/layout/radial5"/>
    <dgm:cxn modelId="{9FEC1D38-6568-473C-802D-0FED3E5C2EFD}" type="presParOf" srcId="{ACDF2139-4798-4CC0-BAD6-7945F9E00F7F}" destId="{7F6C70FC-AA75-4863-9B56-56953B2631EE}" srcOrd="0" destOrd="0" presId="urn:microsoft.com/office/officeart/2005/8/layout/radial5"/>
    <dgm:cxn modelId="{09CC8093-54CE-419C-86E7-20305167A97A}" type="presParOf" srcId="{F6E29DAB-B10D-45A3-B335-4E15AEFADC92}" destId="{96C625C8-504E-49B9-881C-4AE02667638F}" srcOrd="4" destOrd="0" presId="urn:microsoft.com/office/officeart/2005/8/layout/radial5"/>
    <dgm:cxn modelId="{15C9165B-0301-4157-9E6C-4B3D00CA9578}" type="presParOf" srcId="{F6E29DAB-B10D-45A3-B335-4E15AEFADC92}" destId="{C5E2514D-9136-43E0-9F64-EE5307571A5E}" srcOrd="5" destOrd="0" presId="urn:microsoft.com/office/officeart/2005/8/layout/radial5"/>
    <dgm:cxn modelId="{5D424B20-3EC6-42EA-B062-03D4C3E49891}" type="presParOf" srcId="{C5E2514D-9136-43E0-9F64-EE5307571A5E}" destId="{BC8E4B43-6E62-4A0D-849B-2D0C61A5875D}" srcOrd="0" destOrd="0" presId="urn:microsoft.com/office/officeart/2005/8/layout/radial5"/>
    <dgm:cxn modelId="{46E8EF63-A9BD-4290-9E35-8893380782AC}" type="presParOf" srcId="{F6E29DAB-B10D-45A3-B335-4E15AEFADC92}" destId="{EFB4AE00-585E-458C-9BD7-C8B731AE2F8A}" srcOrd="6" destOrd="0" presId="urn:microsoft.com/office/officeart/2005/8/layout/radial5"/>
    <dgm:cxn modelId="{DEA8B631-1592-48A0-921C-DE71BFF29270}" type="presParOf" srcId="{F6E29DAB-B10D-45A3-B335-4E15AEFADC92}" destId="{5AEEA10A-CDFD-41BB-BAF9-116FBC27D8E7}" srcOrd="7" destOrd="0" presId="urn:microsoft.com/office/officeart/2005/8/layout/radial5"/>
    <dgm:cxn modelId="{3241777F-8835-45ED-9721-4D53854C972C}" type="presParOf" srcId="{5AEEA10A-CDFD-41BB-BAF9-116FBC27D8E7}" destId="{861DA8D0-A58F-45DB-B720-396F53852075}" srcOrd="0" destOrd="0" presId="urn:microsoft.com/office/officeart/2005/8/layout/radial5"/>
    <dgm:cxn modelId="{4FBB7FDF-4D07-4AC6-B2BF-775F7B542C68}" type="presParOf" srcId="{F6E29DAB-B10D-45A3-B335-4E15AEFADC92}" destId="{AD9C2C4C-2FBF-41DD-AF73-FCBA4E589B86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38A56-D120-4385-B367-297E03D9E328}">
      <dsp:nvSpPr>
        <dsp:cNvPr id="0" name=""/>
        <dsp:cNvSpPr/>
      </dsp:nvSpPr>
      <dsp:spPr>
        <a:xfrm>
          <a:off x="3594422" y="1742603"/>
          <a:ext cx="1040755" cy="10407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/>
            <a:t>řeky</a:t>
          </a:r>
        </a:p>
      </dsp:txBody>
      <dsp:txXfrm>
        <a:off x="3746837" y="1895018"/>
        <a:ext cx="735925" cy="735925"/>
      </dsp:txXfrm>
    </dsp:sp>
    <dsp:sp modelId="{73A5792E-9E27-4F2B-A2D6-13514B8F039F}">
      <dsp:nvSpPr>
        <dsp:cNvPr id="0" name=""/>
        <dsp:cNvSpPr/>
      </dsp:nvSpPr>
      <dsp:spPr>
        <a:xfrm rot="16200000">
          <a:off x="3969040" y="1273632"/>
          <a:ext cx="291518" cy="4044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700" kern="1200"/>
        </a:p>
      </dsp:txBody>
      <dsp:txXfrm>
        <a:off x="4012768" y="1398241"/>
        <a:ext cx="204063" cy="242645"/>
      </dsp:txXfrm>
    </dsp:sp>
    <dsp:sp modelId="{09C4087E-E08E-4524-AB42-CC09BDE02E2A}">
      <dsp:nvSpPr>
        <dsp:cNvPr id="0" name=""/>
        <dsp:cNvSpPr/>
      </dsp:nvSpPr>
      <dsp:spPr>
        <a:xfrm>
          <a:off x="3520082" y="3134"/>
          <a:ext cx="1189434" cy="1189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Dunaj</a:t>
          </a:r>
        </a:p>
      </dsp:txBody>
      <dsp:txXfrm>
        <a:off x="3694271" y="177323"/>
        <a:ext cx="841056" cy="841056"/>
      </dsp:txXfrm>
    </dsp:sp>
    <dsp:sp modelId="{ACDF2139-4798-4CC0-BAD6-7945F9E00F7F}">
      <dsp:nvSpPr>
        <dsp:cNvPr id="0" name=""/>
        <dsp:cNvSpPr/>
      </dsp:nvSpPr>
      <dsp:spPr>
        <a:xfrm>
          <a:off x="4756185" y="2060777"/>
          <a:ext cx="291518" cy="4044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700" kern="1200"/>
        </a:p>
      </dsp:txBody>
      <dsp:txXfrm>
        <a:off x="4756185" y="2141658"/>
        <a:ext cx="204063" cy="242645"/>
      </dsp:txXfrm>
    </dsp:sp>
    <dsp:sp modelId="{96C625C8-504E-49B9-881C-4AE02667638F}">
      <dsp:nvSpPr>
        <dsp:cNvPr id="0" name=""/>
        <dsp:cNvSpPr/>
      </dsp:nvSpPr>
      <dsp:spPr>
        <a:xfrm>
          <a:off x="5185212" y="1668264"/>
          <a:ext cx="1189434" cy="1189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Hron</a:t>
          </a:r>
        </a:p>
      </dsp:txBody>
      <dsp:txXfrm>
        <a:off x="5359401" y="1842453"/>
        <a:ext cx="841056" cy="841056"/>
      </dsp:txXfrm>
    </dsp:sp>
    <dsp:sp modelId="{C5E2514D-9136-43E0-9F64-EE5307571A5E}">
      <dsp:nvSpPr>
        <dsp:cNvPr id="0" name=""/>
        <dsp:cNvSpPr/>
      </dsp:nvSpPr>
      <dsp:spPr>
        <a:xfrm rot="5400000">
          <a:off x="3969040" y="2847922"/>
          <a:ext cx="291518" cy="4044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700" kern="1200"/>
        </a:p>
      </dsp:txBody>
      <dsp:txXfrm>
        <a:off x="4012768" y="2885076"/>
        <a:ext cx="204063" cy="242645"/>
      </dsp:txXfrm>
    </dsp:sp>
    <dsp:sp modelId="{EFB4AE00-585E-458C-9BD7-C8B731AE2F8A}">
      <dsp:nvSpPr>
        <dsp:cNvPr id="0" name=""/>
        <dsp:cNvSpPr/>
      </dsp:nvSpPr>
      <dsp:spPr>
        <a:xfrm>
          <a:off x="3249010" y="3333394"/>
          <a:ext cx="1731578" cy="1189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Morava</a:t>
          </a:r>
        </a:p>
      </dsp:txBody>
      <dsp:txXfrm>
        <a:off x="3502594" y="3507583"/>
        <a:ext cx="1224410" cy="841056"/>
      </dsp:txXfrm>
    </dsp:sp>
    <dsp:sp modelId="{5AEEA10A-CDFD-41BB-BAF9-116FBC27D8E7}">
      <dsp:nvSpPr>
        <dsp:cNvPr id="0" name=""/>
        <dsp:cNvSpPr/>
      </dsp:nvSpPr>
      <dsp:spPr>
        <a:xfrm rot="10800000">
          <a:off x="3181895" y="2060777"/>
          <a:ext cx="291518" cy="4044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700" kern="1200"/>
        </a:p>
      </dsp:txBody>
      <dsp:txXfrm rot="10800000">
        <a:off x="3269350" y="2141658"/>
        <a:ext cx="204063" cy="242645"/>
      </dsp:txXfrm>
    </dsp:sp>
    <dsp:sp modelId="{AD9C2C4C-2FBF-41DD-AF73-FCBA4E589B86}">
      <dsp:nvSpPr>
        <dsp:cNvPr id="0" name=""/>
        <dsp:cNvSpPr/>
      </dsp:nvSpPr>
      <dsp:spPr>
        <a:xfrm>
          <a:off x="1854952" y="1668264"/>
          <a:ext cx="1189434" cy="1189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Váh</a:t>
          </a:r>
        </a:p>
      </dsp:txBody>
      <dsp:txXfrm>
        <a:off x="2029141" y="1842453"/>
        <a:ext cx="841056" cy="8410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oramenný trojúhelník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E221E752-1EE7-46EF-AC79-1214E75FDFF1}" type="datetimeFigureOut">
              <a:rPr lang="cs-CZ" smtClean="0"/>
              <a:t>20. 5. 2020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4553DBC-C9B0-454B-9EE0-810B5D8B4E2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1E752-1EE7-46EF-AC79-1214E75FDFF1}" type="datetimeFigureOut">
              <a:rPr lang="cs-CZ" smtClean="0"/>
              <a:t>20. 5. 2020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53DBC-C9B0-454B-9EE0-810B5D8B4E2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1E752-1EE7-46EF-AC79-1214E75FDFF1}" type="datetimeFigureOut">
              <a:rPr lang="cs-CZ" smtClean="0"/>
              <a:t>20. 5. 2020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53DBC-C9B0-454B-9EE0-810B5D8B4E2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E221E752-1EE7-46EF-AC79-1214E75FDFF1}" type="datetimeFigureOut">
              <a:rPr lang="cs-CZ" smtClean="0"/>
              <a:t>20. 5. 2020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53DBC-C9B0-454B-9EE0-810B5D8B4E2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úhlý trojúhelník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ovnoramenný trojúhelník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E221E752-1EE7-46EF-AC79-1214E75FDFF1}" type="datetimeFigureOut">
              <a:rPr lang="cs-CZ" smtClean="0"/>
              <a:t>20. 5. 2020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4553DBC-C9B0-454B-9EE0-810B5D8B4E2B}" type="slidenum">
              <a:rPr lang="cs-CZ" smtClean="0"/>
              <a:t>‹#›</a:t>
            </a:fld>
            <a:endParaRPr lang="cs-CZ"/>
          </a:p>
        </p:txBody>
      </p:sp>
      <p:cxnSp>
        <p:nvCxnSpPr>
          <p:cNvPr id="11" name="Přímá spojnice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221E752-1EE7-46EF-AC79-1214E75FDFF1}" type="datetimeFigureOut">
              <a:rPr lang="cs-CZ" smtClean="0"/>
              <a:t>20. 5. 2020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4553DBC-C9B0-454B-9EE0-810B5D8B4E2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E221E752-1EE7-46EF-AC79-1214E75FDFF1}" type="datetimeFigureOut">
              <a:rPr lang="cs-CZ" smtClean="0"/>
              <a:t>20. 5. 2020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4553DBC-C9B0-454B-9EE0-810B5D8B4E2B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1E752-1EE7-46EF-AC79-1214E75FDFF1}" type="datetimeFigureOut">
              <a:rPr lang="cs-CZ" smtClean="0"/>
              <a:t>20. 5. 2020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53DBC-C9B0-454B-9EE0-810B5D8B4E2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221E752-1EE7-46EF-AC79-1214E75FDFF1}" type="datetimeFigureOut">
              <a:rPr lang="cs-CZ" smtClean="0"/>
              <a:t>20. 5. 2020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4553DBC-C9B0-454B-9EE0-810B5D8B4E2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E221E752-1EE7-46EF-AC79-1214E75FDFF1}" type="datetimeFigureOut">
              <a:rPr lang="cs-CZ" smtClean="0"/>
              <a:t>20. 5. 2020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4553DBC-C9B0-454B-9EE0-810B5D8B4E2B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E221E752-1EE7-46EF-AC79-1214E75FDFF1}" type="datetimeFigureOut">
              <a:rPr lang="cs-CZ" smtClean="0"/>
              <a:t>20. 5. 2020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4553DBC-C9B0-454B-9EE0-810B5D8B4E2B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úhlý trojúhelník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Přímá spojnice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E221E752-1EE7-46EF-AC79-1214E75FDFF1}" type="datetimeFigureOut">
              <a:rPr lang="cs-CZ" smtClean="0"/>
              <a:t>20. 5. 2020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4553DBC-C9B0-454B-9EE0-810B5D8B4E2B}" type="slidenum">
              <a:rPr lang="cs-CZ" smtClean="0"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3212976"/>
            <a:ext cx="8229600" cy="2592288"/>
          </a:xfrm>
        </p:spPr>
        <p:txBody>
          <a:bodyPr/>
          <a:lstStyle/>
          <a:p>
            <a:r>
              <a:rPr lang="cs-CZ" b="1" dirty="0"/>
              <a:t>SLOVENSKO</a:t>
            </a:r>
          </a:p>
        </p:txBody>
      </p:sp>
    </p:spTree>
    <p:extLst>
      <p:ext uri="{BB962C8B-B14F-4D97-AF65-F5344CB8AC3E}">
        <p14:creationId xmlns:p14="http://schemas.microsoft.com/office/powerpoint/2010/main" val="1569615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MĚSTA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98016"/>
          </a:xfrm>
        </p:spPr>
        <p:txBody>
          <a:bodyPr>
            <a:normAutofit fontScale="92500" lnSpcReduction="20000"/>
          </a:bodyPr>
          <a:lstStyle/>
          <a:p>
            <a:pPr marL="64008" indent="0">
              <a:buNone/>
            </a:pPr>
            <a:r>
              <a:rPr lang="cs-CZ" b="1" dirty="0"/>
              <a:t>PREŠOV </a:t>
            </a:r>
            <a:r>
              <a:rPr lang="cs-CZ" dirty="0"/>
              <a:t>- Neptunova fontána</a:t>
            </a:r>
          </a:p>
          <a:p>
            <a:pPr marL="64008" indent="0">
              <a:buNone/>
            </a:pPr>
            <a:endParaRPr lang="cs-CZ" dirty="0"/>
          </a:p>
          <a:p>
            <a:pPr marL="64008" indent="0">
              <a:buNone/>
            </a:pPr>
            <a:r>
              <a:rPr lang="cs-CZ" b="1" dirty="0"/>
              <a:t>NITRA </a:t>
            </a:r>
            <a:r>
              <a:rPr lang="cs-CZ" dirty="0"/>
              <a:t>- Nitranská galerie</a:t>
            </a:r>
          </a:p>
          <a:p>
            <a:pPr marL="64008" indent="0">
              <a:buNone/>
            </a:pPr>
            <a:endParaRPr lang="cs-CZ" dirty="0"/>
          </a:p>
          <a:p>
            <a:pPr marL="64008" indent="0">
              <a:buNone/>
            </a:pPr>
            <a:endParaRPr lang="cs-CZ" dirty="0"/>
          </a:p>
          <a:p>
            <a:pPr marL="64008" indent="0">
              <a:buNone/>
            </a:pPr>
            <a:endParaRPr lang="cs-CZ" dirty="0"/>
          </a:p>
          <a:p>
            <a:pPr marL="64008" indent="0">
              <a:buNone/>
            </a:pPr>
            <a:r>
              <a:rPr lang="cs-CZ" b="1" dirty="0"/>
              <a:t>KOŠICE</a:t>
            </a:r>
          </a:p>
          <a:p>
            <a:pPr marL="64008" indent="0">
              <a:buNone/>
            </a:pPr>
            <a:r>
              <a:rPr lang="cs-CZ" dirty="0"/>
              <a:t>- nejvýchodnější město</a:t>
            </a:r>
          </a:p>
          <a:p>
            <a:pPr marL="64008" indent="0">
              <a:buNone/>
            </a:pPr>
            <a:r>
              <a:rPr lang="cs-CZ" dirty="0"/>
              <a:t>-</a:t>
            </a:r>
            <a:r>
              <a:rPr lang="cs-CZ" b="1" dirty="0"/>
              <a:t> </a:t>
            </a:r>
            <a:r>
              <a:rPr lang="cs-CZ" dirty="0"/>
              <a:t>letiště</a:t>
            </a:r>
          </a:p>
          <a:p>
            <a:pPr marL="64008" indent="0">
              <a:buNone/>
            </a:pPr>
            <a:r>
              <a:rPr lang="cs-CZ" dirty="0"/>
              <a:t>- Katedrála svaté Alžběty </a:t>
            </a:r>
          </a:p>
          <a:p>
            <a:pPr marL="64008" indent="0">
              <a:buNone/>
            </a:pPr>
            <a:r>
              <a:rPr lang="cs-CZ" dirty="0"/>
              <a:t>= největší gotická katedrála na Slovensku</a:t>
            </a:r>
          </a:p>
          <a:p>
            <a:pPr marL="64008" indent="0">
              <a:buNone/>
            </a:pPr>
            <a:endParaRPr lang="cs-CZ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49740"/>
            <a:ext cx="1641846" cy="2658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368" y="332656"/>
            <a:ext cx="1895499" cy="25273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 flipV="1">
            <a:off x="5940152" y="1412776"/>
            <a:ext cx="504056" cy="1835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V="1">
            <a:off x="4788024" y="4869160"/>
            <a:ext cx="36004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61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2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2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2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000"/>
                            </p:stCondLst>
                            <p:childTnLst>
                              <p:par>
                                <p:cTn id="47" presetID="2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6000"/>
                            </p:stCondLst>
                            <p:childTnLst>
                              <p:par>
                                <p:cTn id="52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0"/>
                            </p:stCondLst>
                            <p:childTnLst>
                              <p:par>
                                <p:cTn id="69" presetID="2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MĚSTA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517232"/>
          </a:xfrm>
        </p:spPr>
        <p:txBody>
          <a:bodyPr>
            <a:normAutofit/>
          </a:bodyPr>
          <a:lstStyle/>
          <a:p>
            <a:pPr marL="64008" indent="0">
              <a:buNone/>
            </a:pPr>
            <a:r>
              <a:rPr lang="cs-CZ" b="1" dirty="0"/>
              <a:t>ŽILINA</a:t>
            </a:r>
            <a:r>
              <a:rPr lang="cs-CZ" dirty="0"/>
              <a:t> - Katedrála s Burianovou věží</a:t>
            </a:r>
          </a:p>
          <a:p>
            <a:pPr marL="64008" indent="0">
              <a:buNone/>
            </a:pPr>
            <a:r>
              <a:rPr lang="cs-CZ" dirty="0"/>
              <a:t>            - letiště</a:t>
            </a:r>
          </a:p>
          <a:p>
            <a:pPr marL="64008" indent="0">
              <a:buNone/>
            </a:pPr>
            <a:endParaRPr lang="cs-CZ" dirty="0"/>
          </a:p>
          <a:p>
            <a:pPr marL="64008" indent="0">
              <a:buNone/>
            </a:pPr>
            <a:r>
              <a:rPr lang="cs-CZ" b="1" dirty="0"/>
              <a:t>KOMÁRNO </a:t>
            </a:r>
            <a:r>
              <a:rPr lang="cs-CZ" dirty="0"/>
              <a:t>- loděnice</a:t>
            </a:r>
          </a:p>
          <a:p>
            <a:pPr marL="64008" indent="0">
              <a:buNone/>
            </a:pPr>
            <a:endParaRPr lang="cs-CZ" dirty="0"/>
          </a:p>
          <a:p>
            <a:pPr marL="64008" indent="0">
              <a:buNone/>
            </a:pPr>
            <a:endParaRPr lang="cs-CZ" dirty="0"/>
          </a:p>
          <a:p>
            <a:pPr marL="64008" indent="0">
              <a:buNone/>
            </a:pPr>
            <a:r>
              <a:rPr lang="cs-CZ" b="1" dirty="0"/>
              <a:t>TRENČÍN</a:t>
            </a:r>
            <a:r>
              <a:rPr lang="cs-CZ" dirty="0"/>
              <a:t> - Židovská synagoga</a:t>
            </a:r>
          </a:p>
          <a:p>
            <a:pPr marL="64008" indent="0">
              <a:buNone/>
            </a:pPr>
            <a:endParaRPr lang="cs-CZ" dirty="0"/>
          </a:p>
          <a:p>
            <a:pPr marL="64008" indent="0">
              <a:buNone/>
            </a:pPr>
            <a:r>
              <a:rPr lang="cs-CZ" b="1" dirty="0"/>
              <a:t>BÁNSKÁ BYSTRICA</a:t>
            </a:r>
            <a:r>
              <a:rPr lang="cs-CZ" dirty="0"/>
              <a:t> - Městský hrad </a:t>
            </a:r>
            <a:r>
              <a:rPr lang="cs-CZ" dirty="0" err="1"/>
              <a:t>Barbakán</a:t>
            </a:r>
            <a:endParaRPr lang="cs-CZ" dirty="0"/>
          </a:p>
          <a:p>
            <a:pPr marL="64008" indent="0">
              <a:buNone/>
            </a:pPr>
            <a:endParaRPr lang="cs-CZ" dirty="0"/>
          </a:p>
          <a:p>
            <a:pPr marL="64008" indent="0">
              <a:buNone/>
            </a:pPr>
            <a:endParaRPr lang="cs-CZ" dirty="0"/>
          </a:p>
          <a:p>
            <a:pPr marL="64008" indent="0">
              <a:buNone/>
            </a:pPr>
            <a:endParaRPr lang="cs-CZ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55" y="908720"/>
            <a:ext cx="1589323" cy="2125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656" y="3367278"/>
            <a:ext cx="1866223" cy="248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78621"/>
            <a:ext cx="2577075" cy="19328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>
            <a:off x="6732240" y="1971224"/>
            <a:ext cx="5664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V="1">
            <a:off x="4355976" y="4149080"/>
            <a:ext cx="504056" cy="4623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6228184" y="5301208"/>
            <a:ext cx="648072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72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LÁZEŇSKÁ MĚSTA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cs-CZ" b="1" dirty="0"/>
              <a:t>PIEŠŤANY </a:t>
            </a:r>
          </a:p>
          <a:p>
            <a:pPr>
              <a:buFont typeface="Wingdings" pitchFamily="2" charset="2"/>
              <a:buChar char="v"/>
            </a:pPr>
            <a:r>
              <a:rPr lang="cs-CZ" b="1" dirty="0"/>
              <a:t>TURČIANSKÉ TEPLICE</a:t>
            </a:r>
          </a:p>
          <a:p>
            <a:pPr>
              <a:buFont typeface="Wingdings" pitchFamily="2" charset="2"/>
              <a:buChar char="v"/>
            </a:pPr>
            <a:r>
              <a:rPr lang="cs-CZ" b="1" dirty="0"/>
              <a:t>TRENČIANSKÉ TEPLICE</a:t>
            </a:r>
          </a:p>
          <a:p>
            <a:pPr>
              <a:buFont typeface="Wingdings" pitchFamily="2" charset="2"/>
              <a:buChar char="v"/>
            </a:pPr>
            <a:r>
              <a:rPr lang="cs-CZ" b="1" dirty="0"/>
              <a:t>BARDEJOV</a:t>
            </a:r>
          </a:p>
          <a:p>
            <a:pPr>
              <a:buFont typeface="Wingdings" pitchFamily="2" charset="2"/>
              <a:buChar char="v"/>
            </a:pPr>
            <a:r>
              <a:rPr lang="cs-CZ" b="1" dirty="0"/>
              <a:t>DUDICE</a:t>
            </a:r>
          </a:p>
          <a:p>
            <a:pPr>
              <a:buFont typeface="Wingdings" pitchFamily="2" charset="2"/>
              <a:buChar char="v"/>
            </a:pPr>
            <a:r>
              <a:rPr lang="cs-CZ" b="1" dirty="0"/>
              <a:t>STARÝ SMOKOVEC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29000"/>
            <a:ext cx="3954016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>
            <a:off x="4355976" y="5229200"/>
            <a:ext cx="50405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13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8507288" cy="1399032"/>
          </a:xfrm>
        </p:spPr>
        <p:txBody>
          <a:bodyPr/>
          <a:lstStyle/>
          <a:p>
            <a:r>
              <a:rPr lang="cs-CZ" dirty="0"/>
              <a:t> </a:t>
            </a:r>
            <a:r>
              <a:rPr lang="cs-CZ" b="1" dirty="0"/>
              <a:t>HORSKÁ STŘEDISKA CESTOVNÍHO RUCHU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cs-CZ" b="1" dirty="0"/>
              <a:t>TATRANSKÁ LOMNICA</a:t>
            </a:r>
          </a:p>
          <a:p>
            <a:pPr>
              <a:buFont typeface="Wingdings" pitchFamily="2" charset="2"/>
              <a:buChar char="Ø"/>
            </a:pPr>
            <a:endParaRPr lang="cs-CZ" b="1" dirty="0"/>
          </a:p>
          <a:p>
            <a:pPr>
              <a:buFont typeface="Wingdings" pitchFamily="2" charset="2"/>
              <a:buChar char="Ø"/>
            </a:pPr>
            <a:r>
              <a:rPr lang="cs-CZ" b="1" dirty="0"/>
              <a:t>ŠTRBSKÉ PLESO</a:t>
            </a:r>
          </a:p>
          <a:p>
            <a:pPr>
              <a:buFont typeface="Wingdings" pitchFamily="2" charset="2"/>
              <a:buChar char="Ø"/>
            </a:pPr>
            <a:endParaRPr lang="cs-CZ" b="1" dirty="0"/>
          </a:p>
          <a:p>
            <a:pPr>
              <a:buFont typeface="Wingdings" pitchFamily="2" charset="2"/>
              <a:buChar char="Ø"/>
            </a:pPr>
            <a:r>
              <a:rPr lang="cs-CZ" b="1" dirty="0"/>
              <a:t>STARÝ SMOKOVEC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56992"/>
            <a:ext cx="4002021" cy="3001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>
            <a:off x="4067944" y="3356992"/>
            <a:ext cx="50405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56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6" presetClass="entr" presetSubtype="4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TURISTICKÁ MÍSTA - HRADY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cs-CZ" b="1" dirty="0"/>
              <a:t>TRENČÍNSKÝ HRAD</a:t>
            </a:r>
          </a:p>
          <a:p>
            <a:pPr marL="64008" indent="0">
              <a:buNone/>
            </a:pPr>
            <a:endParaRPr lang="cs-CZ" b="1" dirty="0"/>
          </a:p>
          <a:p>
            <a:pPr marL="64008" indent="0">
              <a:buNone/>
            </a:pPr>
            <a:r>
              <a:rPr lang="cs-CZ" b="1" dirty="0"/>
              <a:t>DEVÍN</a:t>
            </a:r>
          </a:p>
          <a:p>
            <a:pPr marL="64008" indent="0">
              <a:buNone/>
            </a:pPr>
            <a:endParaRPr lang="cs-CZ" b="1" dirty="0"/>
          </a:p>
          <a:p>
            <a:pPr marL="64008" indent="0">
              <a:buNone/>
            </a:pPr>
            <a:r>
              <a:rPr lang="cs-CZ" b="1" dirty="0"/>
              <a:t>SPIŠSKÝ HRAD</a:t>
            </a:r>
          </a:p>
          <a:p>
            <a:pPr marL="64008" indent="0">
              <a:buNone/>
            </a:pPr>
            <a:endParaRPr lang="cs-CZ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418" y="4512243"/>
            <a:ext cx="5925873" cy="22175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57781"/>
            <a:ext cx="3853205" cy="24082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>
            <a:off x="3995936" y="2420888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3190418" y="4512243"/>
            <a:ext cx="445478" cy="2129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44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TURISTICKÁ MÍSTA - ZÁMKY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cs-CZ" b="1" dirty="0"/>
              <a:t>BOJNICE</a:t>
            </a:r>
          </a:p>
          <a:p>
            <a:pPr>
              <a:buFont typeface="Wingdings" pitchFamily="2" charset="2"/>
              <a:buChar char="v"/>
            </a:pPr>
            <a:r>
              <a:rPr lang="cs-CZ" b="1" dirty="0"/>
              <a:t>BUDATÍNSKÝ</a:t>
            </a:r>
          </a:p>
          <a:p>
            <a:pPr>
              <a:buFont typeface="Wingdings" pitchFamily="2" charset="2"/>
              <a:buChar char="v"/>
            </a:pPr>
            <a:r>
              <a:rPr lang="cs-CZ" b="1" dirty="0"/>
              <a:t>PEZINOK</a:t>
            </a:r>
          </a:p>
          <a:p>
            <a:pPr>
              <a:buFont typeface="Wingdings" pitchFamily="2" charset="2"/>
              <a:buChar char="v"/>
            </a:pPr>
            <a:r>
              <a:rPr lang="cs-CZ" b="1" dirty="0"/>
              <a:t>KEŽMAROK</a:t>
            </a:r>
          </a:p>
          <a:p>
            <a:pPr>
              <a:buFont typeface="Wingdings" pitchFamily="2" charset="2"/>
              <a:buChar char="v"/>
            </a:pPr>
            <a:r>
              <a:rPr lang="cs-CZ" b="1" dirty="0"/>
              <a:t>BYTČA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767" y="2132856"/>
            <a:ext cx="4800533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 flipV="1">
            <a:off x="2843808" y="2132856"/>
            <a:ext cx="576064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36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TRADICE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4008" indent="0">
              <a:buNone/>
            </a:pPr>
            <a:r>
              <a:rPr lang="cs-CZ" dirty="0"/>
              <a:t>BAČA - pasák ovcí v horách</a:t>
            </a:r>
          </a:p>
          <a:p>
            <a:pPr marL="64008" indent="0">
              <a:buNone/>
            </a:pPr>
            <a:endParaRPr lang="cs-CZ" dirty="0"/>
          </a:p>
          <a:p>
            <a:pPr marL="64008" indent="0">
              <a:buNone/>
            </a:pPr>
            <a:r>
              <a:rPr lang="cs-CZ" dirty="0"/>
              <a:t>DŘEVĚNICE - horská bouda bači</a:t>
            </a:r>
          </a:p>
          <a:p>
            <a:pPr marL="64008" indent="0">
              <a:buNone/>
            </a:pPr>
            <a:endParaRPr lang="cs-CZ" dirty="0"/>
          </a:p>
          <a:p>
            <a:pPr marL="64008" indent="0">
              <a:buNone/>
            </a:pPr>
            <a:r>
              <a:rPr lang="cs-CZ" dirty="0"/>
              <a:t>BRYNZA - ovčí sýr </a:t>
            </a:r>
          </a:p>
          <a:p>
            <a:pPr marL="64008" indent="0">
              <a:buNone/>
            </a:pPr>
            <a:endParaRPr lang="cs-CZ" dirty="0"/>
          </a:p>
          <a:p>
            <a:pPr marL="64008" indent="0">
              <a:buNone/>
            </a:pPr>
            <a:r>
              <a:rPr lang="cs-CZ" dirty="0"/>
              <a:t>OŠTIEPOK - ovčí sýr</a:t>
            </a:r>
          </a:p>
          <a:p>
            <a:pPr marL="64008" indent="0">
              <a:buNone/>
            </a:pPr>
            <a:endParaRPr lang="cs-CZ" dirty="0"/>
          </a:p>
          <a:p>
            <a:pPr marL="64008" indent="0">
              <a:buNone/>
            </a:pPr>
            <a:r>
              <a:rPr lang="cs-CZ" dirty="0"/>
              <a:t>KORBÁČIK - ovčí sýr</a:t>
            </a:r>
          </a:p>
          <a:p>
            <a:pPr marL="64008" indent="0">
              <a:buNone/>
            </a:pPr>
            <a:endParaRPr lang="cs-CZ" dirty="0"/>
          </a:p>
          <a:p>
            <a:pPr marL="64008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606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2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SPRÁVNĚ ODPOVĚZTE: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78358" indent="-514350">
              <a:buAutoNum type="arabicParenR"/>
            </a:pPr>
            <a:r>
              <a:rPr lang="cs-CZ" dirty="0"/>
              <a:t>Jaké je hlavní město Slovenska? A co o něm víte?</a:t>
            </a:r>
          </a:p>
          <a:p>
            <a:pPr marL="64008" indent="0">
              <a:buNone/>
            </a:pPr>
            <a:r>
              <a:rPr lang="cs-CZ" dirty="0"/>
              <a:t>…………………………………………………….</a:t>
            </a:r>
          </a:p>
          <a:p>
            <a:pPr marL="578358" indent="-514350">
              <a:buAutoNum type="arabicParenR" startAt="2"/>
            </a:pPr>
            <a:r>
              <a:rPr lang="cs-CZ" dirty="0"/>
              <a:t>S kterými státy sousedí?</a:t>
            </a:r>
          </a:p>
          <a:p>
            <a:pPr marL="64008" indent="0">
              <a:buNone/>
            </a:pPr>
            <a:r>
              <a:rPr lang="cs-CZ" dirty="0"/>
              <a:t>…………………………………………………….</a:t>
            </a:r>
          </a:p>
          <a:p>
            <a:pPr marL="578358" indent="-514350">
              <a:buAutoNum type="arabicParenR" startAt="3"/>
            </a:pPr>
            <a:r>
              <a:rPr lang="cs-CZ" dirty="0"/>
              <a:t>Které pohoří zde můžete navštívit?</a:t>
            </a:r>
          </a:p>
          <a:p>
            <a:pPr marL="64008" indent="0">
              <a:buNone/>
            </a:pPr>
            <a:r>
              <a:rPr lang="cs-CZ" dirty="0"/>
              <a:t>…………………………………………………….</a:t>
            </a:r>
          </a:p>
          <a:p>
            <a:pPr marL="578358" indent="-514350">
              <a:buAutoNum type="arabicParenR" startAt="4"/>
            </a:pPr>
            <a:r>
              <a:rPr lang="cs-CZ" dirty="0"/>
              <a:t>Napište 2 řeky Slovenska.</a:t>
            </a:r>
          </a:p>
          <a:p>
            <a:pPr marL="64008" indent="0">
              <a:buNone/>
            </a:pPr>
            <a:r>
              <a:rPr lang="cs-CZ" dirty="0"/>
              <a:t>…………………………………………………….</a:t>
            </a:r>
          </a:p>
          <a:p>
            <a:pPr marL="578358" indent="-514350">
              <a:buAutoNum type="arabicParenR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7074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SPRÁVNĚ ODPOVĚZTE: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8358" indent="-514350">
              <a:buAutoNum type="arabicParenR" startAt="5"/>
            </a:pPr>
            <a:r>
              <a:rPr lang="cs-CZ" dirty="0"/>
              <a:t>Napište 4 známá města Slovenska.</a:t>
            </a:r>
          </a:p>
          <a:p>
            <a:pPr marL="64008" indent="0">
              <a:buNone/>
            </a:pPr>
            <a:r>
              <a:rPr lang="cs-CZ" dirty="0"/>
              <a:t>……………………………………………………</a:t>
            </a:r>
          </a:p>
          <a:p>
            <a:pPr marL="578358" indent="-514350">
              <a:buAutoNum type="arabicParenR" startAt="6"/>
            </a:pPr>
            <a:r>
              <a:rPr lang="cs-CZ" dirty="0"/>
              <a:t>Která horská střediska můžete navštívit?</a:t>
            </a:r>
          </a:p>
          <a:p>
            <a:pPr marL="64008" indent="0">
              <a:buNone/>
            </a:pPr>
            <a:r>
              <a:rPr lang="cs-CZ" dirty="0"/>
              <a:t>……………………………………………………..</a:t>
            </a:r>
          </a:p>
          <a:p>
            <a:pPr marL="578358" indent="-514350">
              <a:buAutoNum type="arabicParenR" startAt="7"/>
            </a:pPr>
            <a:r>
              <a:rPr lang="cs-CZ" dirty="0"/>
              <a:t>Napište hrad nebo zámek na Slovensku.</a:t>
            </a:r>
          </a:p>
          <a:p>
            <a:pPr marL="64008" indent="0">
              <a:buNone/>
            </a:pPr>
            <a:r>
              <a:rPr lang="cs-CZ" dirty="0"/>
              <a:t>……………………………………………………..</a:t>
            </a:r>
          </a:p>
          <a:p>
            <a:pPr marL="578358" indent="-514350">
              <a:buAutoNum type="arabicParenR" startAt="8"/>
            </a:pPr>
            <a:r>
              <a:rPr lang="cs-CZ" dirty="0"/>
              <a:t>Co je to brynza?</a:t>
            </a:r>
          </a:p>
          <a:p>
            <a:pPr marL="64008" indent="0">
              <a:buNone/>
            </a:pPr>
            <a:r>
              <a:rPr lang="cs-CZ"/>
              <a:t>……………………………………………........</a:t>
            </a:r>
            <a:endParaRPr lang="cs-CZ" dirty="0"/>
          </a:p>
          <a:p>
            <a:pPr marL="64008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1891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SLOVENSKÁ REPUBLIKA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Hlavní město: </a:t>
            </a:r>
            <a:r>
              <a:rPr lang="cs-CZ" dirty="0"/>
              <a:t>Bratislava</a:t>
            </a:r>
          </a:p>
          <a:p>
            <a:pPr marL="0" indent="0">
              <a:buNone/>
            </a:pPr>
            <a:r>
              <a:rPr lang="cs-CZ" b="1" dirty="0"/>
              <a:t>Počet obyvatel: </a:t>
            </a:r>
            <a:r>
              <a:rPr lang="cs-CZ" dirty="0"/>
              <a:t>5,4 milionů</a:t>
            </a:r>
          </a:p>
          <a:p>
            <a:pPr marL="0" indent="0">
              <a:buNone/>
            </a:pPr>
            <a:r>
              <a:rPr lang="cs-CZ" b="1" dirty="0"/>
              <a:t>Rozloha: </a:t>
            </a:r>
            <a:r>
              <a:rPr lang="cs-CZ" dirty="0"/>
              <a:t>49 000 km²</a:t>
            </a:r>
          </a:p>
          <a:p>
            <a:pPr marL="0" indent="0">
              <a:buNone/>
            </a:pPr>
            <a:r>
              <a:rPr lang="cs-CZ" b="1" dirty="0"/>
              <a:t>Úřední jazyk: slovenština</a:t>
            </a:r>
            <a:endParaRPr lang="cs-CZ" sz="2800" dirty="0"/>
          </a:p>
          <a:p>
            <a:pPr marL="0" indent="0">
              <a:buNone/>
            </a:pPr>
            <a:r>
              <a:rPr lang="cs-CZ" b="1" dirty="0"/>
              <a:t>Samostatnost: </a:t>
            </a:r>
            <a:r>
              <a:rPr lang="cs-CZ" dirty="0"/>
              <a:t>1.1.1993</a:t>
            </a:r>
          </a:p>
          <a:p>
            <a:pPr marL="0" indent="0">
              <a:buNone/>
            </a:pPr>
            <a:r>
              <a:rPr lang="cs-CZ" dirty="0"/>
              <a:t>- je členem  Evropské unie.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Slovensko má 8 krajů.</a:t>
            </a:r>
          </a:p>
        </p:txBody>
      </p:sp>
      <p:grpSp>
        <p:nvGrpSpPr>
          <p:cNvPr id="10" name="Skupina 9"/>
          <p:cNvGrpSpPr/>
          <p:nvPr/>
        </p:nvGrpSpPr>
        <p:grpSpPr>
          <a:xfrm>
            <a:off x="4580789" y="3839875"/>
            <a:ext cx="4806230" cy="2468557"/>
            <a:chOff x="4580789" y="3839875"/>
            <a:chExt cx="4806230" cy="2468557"/>
          </a:xfrm>
        </p:grpSpPr>
        <p:pic>
          <p:nvPicPr>
            <p:cNvPr id="1026" name="Picture 2" descr="C:\Users\Simona\Desktop\Barevné hotovo\Slovensk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853" b="92788" l="1974" r="954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68965">
              <a:off x="4580789" y="3839875"/>
              <a:ext cx="4806230" cy="2466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5292080" y="5589240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chemeClr val="bg1"/>
                  </a:solidFill>
                </a:rPr>
                <a:t>Bratislava</a:t>
              </a:r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5334582" y="5939100"/>
              <a:ext cx="84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chemeClr val="bg1"/>
                  </a:solidFill>
                </a:rPr>
                <a:t>Dunaj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5923022" y="4703720"/>
              <a:ext cx="644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chemeClr val="bg1"/>
                  </a:solidFill>
                </a:rPr>
                <a:t>Váh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6732240" y="5322748"/>
              <a:ext cx="702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chemeClr val="bg1"/>
                  </a:solidFill>
                </a:rPr>
                <a:t>Hron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7308304" y="4509120"/>
              <a:ext cx="1566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chemeClr val="bg1"/>
                  </a:solidFill>
                </a:rPr>
                <a:t>Vysoké Tatry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7083458" y="4888386"/>
              <a:ext cx="1356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chemeClr val="bg1"/>
                  </a:solidFill>
                </a:rPr>
                <a:t>Nízké Tatry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441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POLOHA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8056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/>
              <a:t>vnitrozemský stát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SOUSEDNÍ STÁTY:</a:t>
            </a:r>
          </a:p>
          <a:p>
            <a:pPr marL="0" indent="0">
              <a:buNone/>
            </a:pPr>
            <a:r>
              <a:rPr lang="cs-CZ" dirty="0"/>
              <a:t>1. Polsko</a:t>
            </a:r>
          </a:p>
          <a:p>
            <a:pPr marL="0" indent="0">
              <a:buNone/>
            </a:pPr>
            <a:r>
              <a:rPr lang="cs-CZ" dirty="0"/>
              <a:t>2. Ukrajina   </a:t>
            </a:r>
          </a:p>
          <a:p>
            <a:pPr marL="0" indent="0">
              <a:buNone/>
            </a:pPr>
            <a:r>
              <a:rPr lang="cs-CZ" dirty="0"/>
              <a:t>3. Maďarsko</a:t>
            </a:r>
          </a:p>
          <a:p>
            <a:pPr marL="0" indent="0">
              <a:buNone/>
            </a:pPr>
            <a:r>
              <a:rPr lang="cs-CZ" dirty="0"/>
              <a:t>4. Rakousko</a:t>
            </a:r>
          </a:p>
          <a:p>
            <a:pPr marL="0" indent="0">
              <a:buNone/>
            </a:pPr>
            <a:r>
              <a:rPr lang="cs-CZ" dirty="0"/>
              <a:t>5. Česká republika</a:t>
            </a:r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2699538" y="1332772"/>
            <a:ext cx="6264950" cy="3111703"/>
            <a:chOff x="2699538" y="1332772"/>
            <a:chExt cx="6264950" cy="3111703"/>
          </a:xfrm>
        </p:grpSpPr>
        <p:grpSp>
          <p:nvGrpSpPr>
            <p:cNvPr id="6" name="Skupina 5"/>
            <p:cNvGrpSpPr/>
            <p:nvPr/>
          </p:nvGrpSpPr>
          <p:grpSpPr>
            <a:xfrm>
              <a:off x="2699538" y="1332772"/>
              <a:ext cx="6264950" cy="3111703"/>
              <a:chOff x="2568656" y="1482815"/>
              <a:chExt cx="7708038" cy="334609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67899">
                <a:off x="5017481" y="3120021"/>
                <a:ext cx="1708294" cy="11545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410040">
                <a:off x="4448442" y="2482962"/>
                <a:ext cx="1044013" cy="17445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5" name="Skupina 4"/>
              <p:cNvGrpSpPr/>
              <p:nvPr/>
            </p:nvGrpSpPr>
            <p:grpSpPr>
              <a:xfrm>
                <a:off x="2568656" y="1482815"/>
                <a:ext cx="4943749" cy="3322702"/>
                <a:chOff x="2582614" y="1461071"/>
                <a:chExt cx="4943749" cy="3322702"/>
              </a:xfrm>
            </p:grpSpPr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prstClr val="black"/>
                    <a:srgbClr val="92D05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1388691">
                  <a:off x="4452176" y="1461071"/>
                  <a:ext cx="3074187" cy="23762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8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2614" y="3487104"/>
                  <a:ext cx="3960440" cy="12966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prstClr val="black"/>
                  <a:srgbClr val="FFC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33213">
                <a:off x="5062576" y="3540066"/>
                <a:ext cx="1901576" cy="12666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8716">
                <a:off x="6591924" y="2145299"/>
                <a:ext cx="3684770" cy="26836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" name="TextovéPole 6"/>
            <p:cNvSpPr txBox="1"/>
            <p:nvPr/>
          </p:nvSpPr>
          <p:spPr>
            <a:xfrm>
              <a:off x="4932040" y="20608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603448" y="292333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6588224" y="292333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5499333" y="365022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4153569" y="367748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944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25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ffectLst/>
              </a:rPr>
              <a:t>POHOŘÍ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Vysoké Tatry </a:t>
            </a:r>
            <a:r>
              <a:rPr lang="cs-CZ" dirty="0"/>
              <a:t>- nejvyšší vrchol </a:t>
            </a:r>
            <a:r>
              <a:rPr lang="cs-CZ" b="1" dirty="0" err="1"/>
              <a:t>Gerlachovský</a:t>
            </a:r>
            <a:r>
              <a:rPr lang="cs-CZ" b="1" dirty="0"/>
              <a:t>  </a:t>
            </a:r>
          </a:p>
          <a:p>
            <a:pPr marL="0" indent="0">
              <a:buNone/>
            </a:pPr>
            <a:r>
              <a:rPr lang="cs-CZ" b="1" dirty="0"/>
              <a:t>                                                   štít</a:t>
            </a:r>
          </a:p>
          <a:p>
            <a:pPr marL="0" indent="0">
              <a:buNone/>
            </a:pPr>
            <a:r>
              <a:rPr lang="cs-CZ" b="1" dirty="0"/>
              <a:t>                        </a:t>
            </a:r>
            <a:r>
              <a:rPr lang="cs-CZ" dirty="0"/>
              <a:t>- známý vrchol </a:t>
            </a:r>
            <a:r>
              <a:rPr lang="cs-CZ" b="1" dirty="0"/>
              <a:t>Lomnický štít</a:t>
            </a:r>
          </a:p>
          <a:p>
            <a:pPr marL="0" indent="0">
              <a:buNone/>
            </a:pPr>
            <a:r>
              <a:rPr lang="cs-CZ" b="1" dirty="0"/>
              <a:t>Nízké Tatry 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Beskydy</a:t>
            </a:r>
          </a:p>
          <a:p>
            <a:pPr marL="0" indent="0">
              <a:buNone/>
            </a:pPr>
            <a:r>
              <a:rPr lang="cs-CZ" b="1" dirty="0"/>
              <a:t>Karpaty</a:t>
            </a:r>
          </a:p>
          <a:p>
            <a:pPr marL="0" indent="0">
              <a:buNone/>
            </a:pPr>
            <a:r>
              <a:rPr lang="cs-CZ" b="1" dirty="0"/>
              <a:t>Velká Fatra</a:t>
            </a:r>
          </a:p>
          <a:p>
            <a:pPr marL="0" indent="0">
              <a:buNone/>
            </a:pPr>
            <a:r>
              <a:rPr lang="cs-CZ" b="1" dirty="0"/>
              <a:t>Malá Fatra</a:t>
            </a:r>
          </a:p>
          <a:p>
            <a:pPr marL="0" indent="0">
              <a:buNone/>
            </a:pPr>
            <a:r>
              <a:rPr lang="cs-CZ" b="1" dirty="0"/>
              <a:t>Javorníky</a:t>
            </a:r>
            <a:endParaRPr lang="cs-CZ" dirty="0"/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2050" name="Picture 2" descr="C:\Users\Simona\Desktop\gerlachovský ší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05064"/>
            <a:ext cx="5500036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5" name="Přímá spojnice se šipkou 4"/>
          <p:cNvCxnSpPr/>
          <p:nvPr/>
        </p:nvCxnSpPr>
        <p:spPr>
          <a:xfrm>
            <a:off x="8460432" y="2420888"/>
            <a:ext cx="144016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03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6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0"/>
                            </p:stCondLst>
                            <p:childTnLst>
                              <p:par>
                                <p:cTn id="58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2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NÍŽINY A JESKYNĚ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b="1" dirty="0"/>
              <a:t>NÍŽINY</a:t>
            </a:r>
          </a:p>
          <a:p>
            <a:pPr marL="0" indent="0">
              <a:buNone/>
            </a:pPr>
            <a:r>
              <a:rPr lang="cs-CZ" b="1" dirty="0"/>
              <a:t>Východoslovenská</a:t>
            </a:r>
          </a:p>
          <a:p>
            <a:pPr marL="0" indent="0">
              <a:buNone/>
            </a:pPr>
            <a:r>
              <a:rPr lang="cs-CZ" b="1" dirty="0"/>
              <a:t>Podunajská</a:t>
            </a:r>
          </a:p>
          <a:p>
            <a:pPr marL="0" indent="0">
              <a:buNone/>
            </a:pPr>
            <a:r>
              <a:rPr lang="cs-CZ" b="1" dirty="0"/>
              <a:t>Slovenský kras - NP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943096" y="1834662"/>
            <a:ext cx="461885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cs-CZ" b="1" dirty="0"/>
              <a:t>JESKYNĚ</a:t>
            </a:r>
          </a:p>
          <a:p>
            <a:pPr marL="0" indent="0">
              <a:buNone/>
            </a:pPr>
            <a:r>
              <a:rPr lang="cs-CZ" b="1" dirty="0"/>
              <a:t>Ledové : a)   </a:t>
            </a:r>
            <a:r>
              <a:rPr lang="cs-CZ" b="1" dirty="0" err="1"/>
              <a:t>Demänovské</a:t>
            </a:r>
            <a:endParaRPr lang="cs-CZ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51422"/>
            <a:ext cx="2052228" cy="27363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864442"/>
            <a:ext cx="2621800" cy="17467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ovéPole 6"/>
          <p:cNvSpPr txBox="1"/>
          <p:nvPr/>
        </p:nvSpPr>
        <p:spPr>
          <a:xfrm>
            <a:off x="5652120" y="4973353"/>
            <a:ext cx="26642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/>
              <a:t>b) </a:t>
            </a:r>
            <a:r>
              <a:rPr lang="cs-CZ" sz="2600" b="1" dirty="0" err="1"/>
              <a:t>Dobšínské</a:t>
            </a:r>
            <a:endParaRPr lang="cs-CZ" sz="2600" b="1" dirty="0"/>
          </a:p>
        </p:txBody>
      </p:sp>
    </p:spTree>
    <p:extLst>
      <p:ext uri="{BB962C8B-B14F-4D97-AF65-F5344CB8AC3E}">
        <p14:creationId xmlns:p14="http://schemas.microsoft.com/office/powerpoint/2010/main" val="49456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262560"/>
            <a:ext cx="8229600" cy="1399032"/>
          </a:xfrm>
        </p:spPr>
        <p:txBody>
          <a:bodyPr/>
          <a:lstStyle/>
          <a:p>
            <a:r>
              <a:rPr lang="cs-CZ" b="1" dirty="0"/>
              <a:t>VODSTVO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3957004"/>
              </p:ext>
            </p:extLst>
          </p:nvPr>
        </p:nvGraphicFramePr>
        <p:xfrm>
          <a:off x="-1632725" y="2175593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Obdélník se zakulaceným příčným rohem 7"/>
          <p:cNvSpPr/>
          <p:nvPr/>
        </p:nvSpPr>
        <p:spPr>
          <a:xfrm>
            <a:off x="4572000" y="1245956"/>
            <a:ext cx="2232248" cy="1093587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err="1">
                <a:solidFill>
                  <a:schemeClr val="bg1"/>
                </a:solidFill>
              </a:rPr>
              <a:t>Zemplínská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r>
              <a:rPr lang="cs-CZ" sz="2000" b="1" dirty="0" err="1">
                <a:solidFill>
                  <a:schemeClr val="bg1"/>
                </a:solidFill>
              </a:rPr>
              <a:t>šírava</a:t>
            </a:r>
            <a:endParaRPr lang="cs-CZ" sz="2000" b="1" dirty="0">
              <a:solidFill>
                <a:schemeClr val="bg1"/>
              </a:solidFill>
            </a:endParaRPr>
          </a:p>
        </p:txBody>
      </p:sp>
      <p:sp>
        <p:nvSpPr>
          <p:cNvPr id="9" name="Obdélník se zakulaceným rohem na stejné straně 8"/>
          <p:cNvSpPr/>
          <p:nvPr/>
        </p:nvSpPr>
        <p:spPr>
          <a:xfrm>
            <a:off x="5652120" y="2320218"/>
            <a:ext cx="2304256" cy="1224136"/>
          </a:xfrm>
          <a:prstGeom prst="round2Same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bg1"/>
                </a:solidFill>
              </a:rPr>
              <a:t>Oravská</a:t>
            </a:r>
          </a:p>
        </p:txBody>
      </p:sp>
      <p:sp>
        <p:nvSpPr>
          <p:cNvPr id="10" name="Ovál 9"/>
          <p:cNvSpPr/>
          <p:nvPr/>
        </p:nvSpPr>
        <p:spPr>
          <a:xfrm>
            <a:off x="6336196" y="188640"/>
            <a:ext cx="2052228" cy="10801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PŘEHRADY</a:t>
            </a:r>
          </a:p>
        </p:txBody>
      </p:sp>
      <p:sp>
        <p:nvSpPr>
          <p:cNvPr id="14" name="Obdélník se zakulaceným příčným rohem 13"/>
          <p:cNvSpPr/>
          <p:nvPr/>
        </p:nvSpPr>
        <p:spPr>
          <a:xfrm>
            <a:off x="6424781" y="3544354"/>
            <a:ext cx="2304256" cy="1224136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bg1"/>
                </a:solidFill>
              </a:rPr>
              <a:t>Žilinská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731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 animBg="1"/>
      <p:bldP spid="9" grpId="0" animBg="1"/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PRŮMYSL</a:t>
            </a:r>
          </a:p>
        </p:txBody>
      </p:sp>
      <p:sp>
        <p:nvSpPr>
          <p:cNvPr id="4" name="Vývojový diagram: dokument 3"/>
          <p:cNvSpPr/>
          <p:nvPr/>
        </p:nvSpPr>
        <p:spPr>
          <a:xfrm>
            <a:off x="323528" y="1556792"/>
            <a:ext cx="7992888" cy="5301208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/>
              <a:t>AUTOMOBILOVÝ - Žilina, Trnava, Bratislava</a:t>
            </a:r>
          </a:p>
          <a:p>
            <a:pPr algn="ctr"/>
            <a:r>
              <a:rPr lang="cs-CZ" sz="2800" b="1" dirty="0"/>
              <a:t>HUTNICKÝ - Košice</a:t>
            </a:r>
          </a:p>
          <a:p>
            <a:pPr algn="ctr"/>
            <a:r>
              <a:rPr lang="cs-CZ" sz="2800" b="1" dirty="0"/>
              <a:t>STROJÍRENSKÝ - Bratislava</a:t>
            </a:r>
          </a:p>
          <a:p>
            <a:pPr algn="ctr"/>
            <a:r>
              <a:rPr lang="cs-CZ" sz="2800" b="1" dirty="0"/>
              <a:t>DŘEVOZPRACUJÍCÍ - Bánská </a:t>
            </a:r>
            <a:r>
              <a:rPr lang="cs-CZ" sz="2800" b="1" dirty="0" err="1"/>
              <a:t>Bystřica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964083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ZEMĚDĚLSTVÍ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cs-CZ" dirty="0"/>
              <a:t>obilí </a:t>
            </a:r>
          </a:p>
          <a:p>
            <a:pPr>
              <a:buFontTx/>
              <a:buChar char="-"/>
            </a:pPr>
            <a:r>
              <a:rPr lang="cs-CZ" dirty="0"/>
              <a:t>vinná réva                        </a:t>
            </a:r>
            <a:r>
              <a:rPr lang="cs-CZ" b="1" dirty="0"/>
              <a:t>chov 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brambory                          - ovcí</a:t>
            </a:r>
          </a:p>
          <a:p>
            <a:pPr>
              <a:buFontTx/>
              <a:buChar char="-"/>
            </a:pPr>
            <a:r>
              <a:rPr lang="cs-CZ" dirty="0"/>
              <a:t>rajčata                               - dobytka</a:t>
            </a:r>
          </a:p>
          <a:p>
            <a:pPr>
              <a:buFontTx/>
              <a:buChar char="-"/>
            </a:pPr>
            <a:r>
              <a:rPr lang="cs-CZ" dirty="0"/>
              <a:t>papriky</a:t>
            </a:r>
          </a:p>
          <a:p>
            <a:pPr>
              <a:buFontTx/>
              <a:buChar char="-"/>
            </a:pPr>
            <a:r>
              <a:rPr lang="cs-CZ" dirty="0"/>
              <a:t>cukrová řepa</a:t>
            </a:r>
          </a:p>
          <a:p>
            <a:pPr>
              <a:buFontTx/>
              <a:buChar char="-"/>
            </a:pPr>
            <a:r>
              <a:rPr lang="cs-CZ" dirty="0"/>
              <a:t>kukuřice</a:t>
            </a:r>
          </a:p>
          <a:p>
            <a:pPr marL="64008" indent="0">
              <a:buNone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4098" name="Picture 2" descr="C:\Users\Simona\Desktop\obrázky k prezentacím\brambory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0" b="95925" l="13455" r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6672"/>
            <a:ext cx="3125712" cy="18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imona\Pictures\2012-03-03 v\v 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85" b="91374" l="41490" r="821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0" t="50000" r="15053" b="7677"/>
          <a:stretch/>
        </p:blipFill>
        <p:spPr bwMode="auto">
          <a:xfrm rot="16200000">
            <a:off x="6262504" y="4270663"/>
            <a:ext cx="2272146" cy="290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imona\Pictures\2012-03-03 v\v 0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1" b="32605" l="32694" r="60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99" t="6951" r="35854" b="64545"/>
          <a:stretch/>
        </p:blipFill>
        <p:spPr bwMode="auto">
          <a:xfrm>
            <a:off x="3090989" y="1383128"/>
            <a:ext cx="1745673" cy="195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Simona\Desktop\zelenina\Snímek 00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908" b="87148" l="22975" r="86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28" t="9220" r="12296" b="13930"/>
          <a:stretch/>
        </p:blipFill>
        <p:spPr bwMode="auto">
          <a:xfrm>
            <a:off x="3152769" y="3036647"/>
            <a:ext cx="2078182" cy="175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Simona\Desktop\zelenina\Snímek 00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66" b="86444" l="21743" r="904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0" r="6689" b="3892"/>
          <a:stretch/>
        </p:blipFill>
        <p:spPr bwMode="auto">
          <a:xfrm>
            <a:off x="2965103" y="4796175"/>
            <a:ext cx="2298430" cy="208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326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HLAVNÍ MĚSTO - BRATISLAVA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658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400" dirty="0"/>
              <a:t>protéká jím řeka Dunaj</a:t>
            </a:r>
          </a:p>
          <a:p>
            <a:pPr>
              <a:buFontTx/>
              <a:buChar char="-"/>
            </a:pPr>
            <a:r>
              <a:rPr lang="cs-CZ" sz="2400" dirty="0"/>
              <a:t>Bratislavský hrad</a:t>
            </a:r>
          </a:p>
          <a:p>
            <a:pPr>
              <a:buFontTx/>
              <a:buChar char="-"/>
            </a:pPr>
            <a:r>
              <a:rPr lang="cs-CZ" sz="2400" dirty="0"/>
              <a:t>Slovenské národní divadlo</a:t>
            </a:r>
          </a:p>
          <a:p>
            <a:pPr>
              <a:buFontTx/>
              <a:buChar char="-"/>
            </a:pPr>
            <a:r>
              <a:rPr lang="cs-CZ" sz="2400" dirty="0"/>
              <a:t>Michalská brána - městská brána ze 14.stol.</a:t>
            </a:r>
          </a:p>
          <a:p>
            <a:pPr>
              <a:buFontTx/>
              <a:buChar char="-"/>
            </a:pPr>
            <a:r>
              <a:rPr lang="cs-CZ" sz="2400" dirty="0"/>
              <a:t>Slovenské národní muzeum</a:t>
            </a:r>
          </a:p>
          <a:p>
            <a:pPr>
              <a:buFontTx/>
              <a:buChar char="-"/>
            </a:pPr>
            <a:r>
              <a:rPr lang="cs-CZ" sz="2400" dirty="0"/>
              <a:t>Slovenská národní galerie</a:t>
            </a:r>
          </a:p>
          <a:p>
            <a:pPr>
              <a:buFontTx/>
              <a:buChar char="-"/>
            </a:pPr>
            <a:r>
              <a:rPr lang="cs-CZ" sz="2400" dirty="0"/>
              <a:t>Muzeum židovské kultury</a:t>
            </a:r>
          </a:p>
          <a:p>
            <a:pPr>
              <a:buFontTx/>
              <a:buChar char="-"/>
            </a:pPr>
            <a:r>
              <a:rPr lang="cs-CZ" sz="2400" dirty="0"/>
              <a:t>letiště</a:t>
            </a:r>
          </a:p>
          <a:p>
            <a:pPr>
              <a:buFontTx/>
              <a:buChar char="-"/>
            </a:pPr>
            <a:r>
              <a:rPr lang="cs-CZ" sz="2400" dirty="0" err="1"/>
              <a:t>Grassalkovichov</a:t>
            </a:r>
            <a:r>
              <a:rPr lang="cs-CZ" sz="2400" dirty="0"/>
              <a:t> palác</a:t>
            </a:r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340768"/>
            <a:ext cx="1879639" cy="1409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4" y="5517232"/>
            <a:ext cx="7620000" cy="1340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614" y="3356992"/>
            <a:ext cx="2473281" cy="1854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99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4000"/>
                            </p:stCondLst>
                            <p:childTnLst>
                              <p:par>
                                <p:cTn id="59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8000"/>
                            </p:stCondLst>
                            <p:childTnLst>
                              <p:par>
                                <p:cTn id="63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000"/>
                            </p:stCondLst>
                            <p:childTnLst>
                              <p:par>
                                <p:cTn id="67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lent">
  <a:themeElements>
    <a:clrScheme name="Talent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Talent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alent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364</TotalTime>
  <Words>370</Words>
  <Application>Microsoft Office PowerPoint</Application>
  <PresentationFormat>Předvádění na obrazovce (4:3)</PresentationFormat>
  <Paragraphs>158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Century Gothic</vt:lpstr>
      <vt:lpstr>Verdana</vt:lpstr>
      <vt:lpstr>Wingdings</vt:lpstr>
      <vt:lpstr>Wingdings 2</vt:lpstr>
      <vt:lpstr>Talent</vt:lpstr>
      <vt:lpstr>SLOVENSKO</vt:lpstr>
      <vt:lpstr>SLOVENSKÁ REPUBLIKA</vt:lpstr>
      <vt:lpstr>POLOHA</vt:lpstr>
      <vt:lpstr>POHOŘÍ</vt:lpstr>
      <vt:lpstr>NÍŽINY A JESKYNĚ</vt:lpstr>
      <vt:lpstr>VODSTVO</vt:lpstr>
      <vt:lpstr>PRŮMYSL</vt:lpstr>
      <vt:lpstr>ZEMĚDĚLSTVÍ</vt:lpstr>
      <vt:lpstr>HLAVNÍ MĚSTO - BRATISLAVA</vt:lpstr>
      <vt:lpstr>MĚSTA</vt:lpstr>
      <vt:lpstr>MĚSTA</vt:lpstr>
      <vt:lpstr>LÁZEŇSKÁ MĚSTA</vt:lpstr>
      <vt:lpstr> HORSKÁ STŘEDISKA CESTOVNÍHO RUCHU</vt:lpstr>
      <vt:lpstr>TURISTICKÁ MÍSTA - HRADY</vt:lpstr>
      <vt:lpstr>TURISTICKÁ MÍSTA - ZÁMKY</vt:lpstr>
      <vt:lpstr>TRADICE</vt:lpstr>
      <vt:lpstr>SPRÁVNĚ ODPOVĚZTE:</vt:lpstr>
      <vt:lpstr>SPRÁVNĚ ODPOVĚZTE: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SLOVENSKÁ REPUBLIKA</dc:title>
  <dc:creator>Simona</dc:creator>
  <cp:lastModifiedBy>Lenka Holasová</cp:lastModifiedBy>
  <cp:revision>123</cp:revision>
  <dcterms:created xsi:type="dcterms:W3CDTF">2012-04-01T12:44:21Z</dcterms:created>
  <dcterms:modified xsi:type="dcterms:W3CDTF">2020-05-20T19:47:05Z</dcterms:modified>
</cp:coreProperties>
</file>