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4" r:id="rId3"/>
    <p:sldId id="275" r:id="rId4"/>
    <p:sldId id="277" r:id="rId5"/>
    <p:sldId id="278" r:id="rId6"/>
    <p:sldId id="300" r:id="rId7"/>
    <p:sldId id="293" r:id="rId8"/>
    <p:sldId id="301" r:id="rId9"/>
    <p:sldId id="279" r:id="rId10"/>
    <p:sldId id="281" r:id="rId11"/>
    <p:sldId id="284" r:id="rId12"/>
    <p:sldId id="285" r:id="rId13"/>
    <p:sldId id="271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57" autoAdjust="0"/>
  </p:normalViewPr>
  <p:slideViewPr>
    <p:cSldViewPr>
      <p:cViewPr>
        <p:scale>
          <a:sx n="87" d="100"/>
          <a:sy n="87" d="100"/>
        </p:scale>
        <p:origin x="-773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981AB-E517-42C2-90D8-235EF2CE8236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3E71C-37A9-400A-8066-059E090666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610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0013A-166D-4BE9-BEF4-1A5F69E37ECE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2F8215-DC10-4DF1-9183-C8F440BB72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82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F8215-DC10-4DF1-9183-C8F440BB720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251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375371-DC1A-4E3D-AEDB-6310DDA39C6F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959EB9-3664-4DEE-8683-E68F298E740D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D049-793E-4263-8876-4011B6CCA5AB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24C6-FC94-47D8-BD19-19638C721A0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D049-793E-4263-8876-4011B6CCA5AB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24C6-FC94-47D8-BD19-19638C721A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D049-793E-4263-8876-4011B6CCA5AB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24C6-FC94-47D8-BD19-19638C721A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B28972B-CDC9-483A-B8FE-33A6B5FD68D9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788916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D049-793E-4263-8876-4011B6CCA5AB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24C6-FC94-47D8-BD19-19638C721A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D049-793E-4263-8876-4011B6CCA5AB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10324C6-FC94-47D8-BD19-19638C721A0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D049-793E-4263-8876-4011B6CCA5AB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24C6-FC94-47D8-BD19-19638C721A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D049-793E-4263-8876-4011B6CCA5AB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24C6-FC94-47D8-BD19-19638C721A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D049-793E-4263-8876-4011B6CCA5AB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24C6-FC94-47D8-BD19-19638C721A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D049-793E-4263-8876-4011B6CCA5AB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24C6-FC94-47D8-BD19-19638C721A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D049-793E-4263-8876-4011B6CCA5AB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24C6-FC94-47D8-BD19-19638C721A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D049-793E-4263-8876-4011B6CCA5AB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24C6-FC94-47D8-BD19-19638C721A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B4FD049-793E-4263-8876-4011B6CCA5AB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10324C6-FC94-47D8-BD19-19638C721A06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Barograph.JPG" TargetMode="External"/><Relationship Id="rId3" Type="http://schemas.openxmlformats.org/officeDocument/2006/relationships/hyperlink" Target="http://commons.wikimedia.org/wiki/File:Torricelli-Mercury-Tube.png" TargetMode="External"/><Relationship Id="rId7" Type="http://schemas.openxmlformats.org/officeDocument/2006/relationships/hyperlink" Target="http://cs.wikipedia.org/wiki/Soubor:Barometre_aneroide.png" TargetMode="External"/><Relationship Id="rId2" Type="http://schemas.openxmlformats.org/officeDocument/2006/relationships/hyperlink" Target="http://cs.wikipedia.org/wiki/Soubor:Meteotek08_atmosfera03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Vakuumbarometer.jpg?uselang=cs" TargetMode="External"/><Relationship Id="rId5" Type="http://schemas.openxmlformats.org/officeDocument/2006/relationships/hyperlink" Target="http://cs.wikipedia.org/wiki/Soubor:Rtut_tlakomer.png" TargetMode="External"/><Relationship Id="rId10" Type="http://schemas.openxmlformats.org/officeDocument/2006/relationships/hyperlink" Target="http://commons.wikimedia.org/wiki/File:Magdeburg.jpg" TargetMode="External"/><Relationship Id="rId4" Type="http://schemas.openxmlformats.org/officeDocument/2006/relationships/hyperlink" Target="http://commons.wikimedia.org/wiki/File:Evangelista_Torricelli_by_Lorenzo_Lippi_(circa_1647,_Galleria_Silvano_Lodi_&amp;_Due)_.jpg?uselang=cs" TargetMode="External"/><Relationship Id="rId9" Type="http://schemas.openxmlformats.org/officeDocument/2006/relationships/hyperlink" Target="http://commons.wikimedia.org/wiki/File:Barogramm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54919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ATMOSFÉRICKÝ TLAK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Otázky a úlohy: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 startAt="2"/>
            </a:pPr>
            <a:r>
              <a:rPr lang="cs-CZ" dirty="0" smtClean="0"/>
              <a:t>Proč se špatně vylévá tekutina z plechovky, uděláme-li do plechovky jen jeden malý otvor?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na plechovku působí tlaková síla vzduchu, která udrží tekutinu v plechovce</a:t>
            </a:r>
          </a:p>
          <a:p>
            <a:pPr lvl="1"/>
            <a:r>
              <a:rPr lang="cs-CZ" dirty="0" smtClean="0"/>
              <a:t>tekutina vyteče pouze pokud otvor zvětšíme a dovnitř bude pronikat vzduch, který tlakovou sílu venkovního vzduchu vyrovná</a:t>
            </a:r>
          </a:p>
          <a:p>
            <a:pPr lvl="1"/>
            <a:r>
              <a:rPr lang="cs-CZ" dirty="0" smtClean="0"/>
              <a:t>nebo pokud plechovku zmáčkneme a tlakovou sílu vzduchu přetlačíme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353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Otázky a úlohy: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 startAt="3"/>
            </a:pPr>
            <a:r>
              <a:rPr lang="cs-CZ" dirty="0" smtClean="0"/>
              <a:t>A) Proč ponoříme-li svisle skleněnou trubici na obou koncích otevřenou do vody, vniká do ní voda? Do jaké výšky voda v trubici vystoupí?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do trubice vniká voda, protože se</a:t>
            </a:r>
            <a:br>
              <a:rPr lang="cs-CZ" dirty="0" smtClean="0"/>
            </a:br>
            <a:r>
              <a:rPr lang="cs-CZ" dirty="0" smtClean="0"/>
              <a:t>jedná o spojené nádoby</a:t>
            </a:r>
          </a:p>
          <a:p>
            <a:pPr lvl="1"/>
            <a:r>
              <a:rPr lang="cs-CZ" dirty="0" smtClean="0"/>
              <a:t>na obě hladiny působí tlaková síla</a:t>
            </a:r>
            <a:br>
              <a:rPr lang="cs-CZ" dirty="0" smtClean="0"/>
            </a:br>
            <a:r>
              <a:rPr lang="cs-CZ" dirty="0" smtClean="0"/>
              <a:t>vzduchu, hydrostatický tlak vody na</a:t>
            </a:r>
            <a:br>
              <a:rPr lang="cs-CZ" dirty="0" smtClean="0"/>
            </a:br>
            <a:r>
              <a:rPr lang="cs-CZ" dirty="0" smtClean="0"/>
              <a:t>dno, resp. výška vody musí být</a:t>
            </a:r>
            <a:br>
              <a:rPr lang="cs-CZ" dirty="0" smtClean="0"/>
            </a:br>
            <a:r>
              <a:rPr lang="cs-CZ" dirty="0" smtClean="0"/>
              <a:t>všude stejná</a:t>
            </a:r>
          </a:p>
        </p:txBody>
      </p:sp>
      <p:pic>
        <p:nvPicPr>
          <p:cNvPr id="3075" name="Picture 3" descr="C:\Documents and Settings\kopecny\Plocha\Kačka - Dumy\MOJE DUM - Obrázky - Martin\Dum15_sl9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464" y="3373873"/>
            <a:ext cx="1524000" cy="302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13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Otázky a úlohy: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51510" indent="-514350">
              <a:buFont typeface="+mj-lt"/>
              <a:buAutoNum type="arabicPeriod" startAt="3"/>
            </a:pPr>
            <a:r>
              <a:rPr lang="cs-CZ" dirty="0" smtClean="0"/>
              <a:t>B) Trubici z předchozí úlohy nyní ucpeme na horním okraji prstem a vyzvedneme ji z vody.</a:t>
            </a:r>
            <a:br>
              <a:rPr lang="cs-CZ" dirty="0" smtClean="0"/>
            </a:br>
            <a:r>
              <a:rPr lang="cs-CZ" dirty="0" smtClean="0"/>
              <a:t>Proč voda z trubice nevyteče? Co se stane po odstranění prstu z otvoru trubice?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voda nevyteče, protože tlaková síla vzduchu</a:t>
            </a:r>
            <a:br>
              <a:rPr lang="cs-CZ" dirty="0" smtClean="0"/>
            </a:br>
            <a:r>
              <a:rPr lang="cs-CZ" dirty="0" smtClean="0"/>
              <a:t>působí pouze na dolní okraj trubice a drží tak</a:t>
            </a:r>
            <a:br>
              <a:rPr lang="cs-CZ" dirty="0" smtClean="0"/>
            </a:br>
            <a:r>
              <a:rPr lang="cs-CZ" dirty="0" smtClean="0"/>
              <a:t>vodu v trubici</a:t>
            </a:r>
          </a:p>
          <a:p>
            <a:pPr lvl="1"/>
            <a:r>
              <a:rPr lang="cs-CZ" dirty="0" smtClean="0"/>
              <a:t>po uvolnění otvoru trubice začne tlaková</a:t>
            </a:r>
            <a:br>
              <a:rPr lang="cs-CZ" dirty="0" smtClean="0"/>
            </a:br>
            <a:r>
              <a:rPr lang="cs-CZ" dirty="0" smtClean="0"/>
              <a:t>síla vzduchu působit v horní i dolní části</a:t>
            </a:r>
            <a:br>
              <a:rPr lang="cs-CZ" dirty="0" smtClean="0"/>
            </a:br>
            <a:r>
              <a:rPr lang="cs-CZ" dirty="0" smtClean="0"/>
              <a:t>trubice, tím se vyruší a na kapalinu působí</a:t>
            </a:r>
            <a:br>
              <a:rPr lang="cs-CZ" dirty="0" smtClean="0"/>
            </a:br>
            <a:r>
              <a:rPr lang="cs-CZ" dirty="0" smtClean="0"/>
              <a:t>gravitační síla Země, voda tak vyteče </a:t>
            </a:r>
          </a:p>
        </p:txBody>
      </p:sp>
      <p:pic>
        <p:nvPicPr>
          <p:cNvPr id="4098" name="Picture 2" descr="C:\Documents and Settings\kopecny\Plocha\Kačka - Dumy\MOJE DUM - Obrázky - Martin\Dum15_sl9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464" y="2348880"/>
            <a:ext cx="1524000" cy="405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Documents and Settings\kopecny\Plocha\Kačka - Dumy\MOJE DUM - Obrázky - Martin\Dum15_sl9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464" y="3373873"/>
            <a:ext cx="1524000" cy="302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81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1400" dirty="0"/>
              <a:t>[</a:t>
            </a:r>
            <a:r>
              <a:rPr lang="en-US" sz="1400" dirty="0" err="1" smtClean="0"/>
              <a:t>obr</a:t>
            </a:r>
            <a:r>
              <a:rPr lang="cs-CZ" sz="1400" dirty="0" smtClean="0"/>
              <a:t>1</a:t>
            </a:r>
            <a:r>
              <a:rPr lang="en-US" sz="1400" dirty="0" smtClean="0"/>
              <a:t>]: </a:t>
            </a:r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cs.wikipedia.org/wiki/Soubor:Meteotek08_atmosfera03.jpg</a:t>
            </a:r>
            <a:endParaRPr lang="cs-CZ" sz="1400" dirty="0" smtClean="0"/>
          </a:p>
          <a:p>
            <a:pPr marL="137160" indent="0">
              <a:buNone/>
            </a:pPr>
            <a:r>
              <a:rPr lang="en-US" sz="1400" dirty="0"/>
              <a:t>[</a:t>
            </a:r>
            <a:r>
              <a:rPr lang="en-US" sz="1400" dirty="0" err="1" smtClean="0"/>
              <a:t>obr</a:t>
            </a:r>
            <a:r>
              <a:rPr lang="cs-CZ" sz="1400" dirty="0" smtClean="0"/>
              <a:t>2</a:t>
            </a:r>
            <a:r>
              <a:rPr lang="en-US" sz="1400" dirty="0" smtClean="0"/>
              <a:t>]: </a:t>
            </a:r>
            <a:r>
              <a:rPr lang="en-US" sz="1400" dirty="0" smtClean="0">
                <a:hlinkClick r:id="rId3"/>
              </a:rPr>
              <a:t>http</a:t>
            </a:r>
            <a:r>
              <a:rPr lang="en-US" sz="1400" dirty="0">
                <a:hlinkClick r:id="rId3"/>
              </a:rPr>
              <a:t>://</a:t>
            </a:r>
            <a:r>
              <a:rPr lang="en-US" sz="1400" dirty="0" smtClean="0">
                <a:hlinkClick r:id="rId3"/>
              </a:rPr>
              <a:t>commons.wikimedia.org/wiki/File:Torricelli-Mercury-Tube.png</a:t>
            </a:r>
            <a:endParaRPr lang="cs-CZ" sz="1400" dirty="0" smtClean="0"/>
          </a:p>
          <a:p>
            <a:pPr marL="137160" indent="0">
              <a:buNone/>
            </a:pPr>
            <a:r>
              <a:rPr lang="en-US" sz="1400" dirty="0"/>
              <a:t>[</a:t>
            </a:r>
            <a:r>
              <a:rPr lang="en-US" sz="1400" dirty="0" err="1" smtClean="0"/>
              <a:t>obr</a:t>
            </a:r>
            <a:r>
              <a:rPr lang="cs-CZ" sz="1400" dirty="0" smtClean="0"/>
              <a:t>3</a:t>
            </a:r>
            <a:r>
              <a:rPr lang="en-US" sz="1400" dirty="0" smtClean="0"/>
              <a:t>]: </a:t>
            </a:r>
            <a:r>
              <a:rPr lang="cs-CZ" sz="1400" dirty="0" smtClean="0">
                <a:hlinkClick r:id="rId4"/>
              </a:rPr>
              <a:t>http</a:t>
            </a:r>
            <a:r>
              <a:rPr lang="cs-CZ" sz="1400" dirty="0">
                <a:hlinkClick r:id="rId4"/>
              </a:rPr>
              <a:t>://commons.wikimedia.org/wiki/File:Evangelista_Torricelli_by_Lorenzo_Lippi_(circa_1647,_Galleria_Silvano_Lodi_%26_Due)_.</a:t>
            </a:r>
            <a:r>
              <a:rPr lang="cs-CZ" sz="1400" dirty="0" smtClean="0">
                <a:hlinkClick r:id="rId4"/>
              </a:rPr>
              <a:t>jpg?uselang=cs</a:t>
            </a:r>
            <a:endParaRPr lang="cs-CZ" sz="1400" dirty="0" smtClean="0"/>
          </a:p>
          <a:p>
            <a:pPr marL="137160" indent="0">
              <a:buNone/>
            </a:pPr>
            <a:r>
              <a:rPr lang="en-US" sz="1400" dirty="0"/>
              <a:t>[</a:t>
            </a:r>
            <a:r>
              <a:rPr lang="en-US" sz="1400" dirty="0" err="1" smtClean="0"/>
              <a:t>obr</a:t>
            </a:r>
            <a:r>
              <a:rPr lang="cs-CZ" sz="1400" dirty="0" smtClean="0"/>
              <a:t>4</a:t>
            </a:r>
            <a:r>
              <a:rPr lang="en-US" sz="1400" dirty="0" smtClean="0"/>
              <a:t>]: </a:t>
            </a:r>
            <a:r>
              <a:rPr lang="cs-CZ" sz="1400" dirty="0" smtClean="0">
                <a:hlinkClick r:id="rId5"/>
              </a:rPr>
              <a:t>http</a:t>
            </a:r>
            <a:r>
              <a:rPr lang="cs-CZ" sz="1400" dirty="0">
                <a:hlinkClick r:id="rId5"/>
              </a:rPr>
              <a:t>://</a:t>
            </a:r>
            <a:r>
              <a:rPr lang="cs-CZ" sz="1400" dirty="0" smtClean="0">
                <a:hlinkClick r:id="rId5"/>
              </a:rPr>
              <a:t>cs.wikipedia.org/wiki/Soubor:Rtut_tlakomer.png</a:t>
            </a:r>
            <a:endParaRPr lang="cs-CZ" sz="1400" dirty="0" smtClean="0"/>
          </a:p>
          <a:p>
            <a:pPr marL="137160" indent="0">
              <a:buNone/>
            </a:pPr>
            <a:r>
              <a:rPr lang="en-US" sz="1400" dirty="0"/>
              <a:t>[</a:t>
            </a:r>
            <a:r>
              <a:rPr lang="en-US" sz="1400" dirty="0" err="1" smtClean="0"/>
              <a:t>obr</a:t>
            </a:r>
            <a:r>
              <a:rPr lang="cs-CZ" sz="1400" dirty="0" smtClean="0"/>
              <a:t>5</a:t>
            </a:r>
            <a:r>
              <a:rPr lang="en-US" sz="1400" dirty="0" smtClean="0"/>
              <a:t>]:</a:t>
            </a:r>
            <a:r>
              <a:rPr lang="cs-CZ" sz="1400" dirty="0"/>
              <a:t> </a:t>
            </a:r>
            <a:r>
              <a:rPr lang="cs-CZ" sz="1400" dirty="0">
                <a:hlinkClick r:id="rId6"/>
              </a:rPr>
              <a:t>http://</a:t>
            </a:r>
            <a:r>
              <a:rPr lang="cs-CZ" sz="1400" dirty="0" smtClean="0">
                <a:hlinkClick r:id="rId6"/>
              </a:rPr>
              <a:t>commons.wikimedia.org/wiki/File:Vakuumbarometer.jpg?uselang=cs</a:t>
            </a:r>
            <a:endParaRPr lang="cs-CZ" sz="1400" dirty="0" smtClean="0"/>
          </a:p>
          <a:p>
            <a:pPr marL="137160" indent="0">
              <a:buNone/>
            </a:pPr>
            <a:r>
              <a:rPr lang="en-US" sz="1400" dirty="0"/>
              <a:t>[</a:t>
            </a:r>
            <a:r>
              <a:rPr lang="en-US" sz="1400" dirty="0" err="1" smtClean="0"/>
              <a:t>obr</a:t>
            </a:r>
            <a:r>
              <a:rPr lang="cs-CZ" sz="1400" dirty="0" smtClean="0"/>
              <a:t>6</a:t>
            </a:r>
            <a:r>
              <a:rPr lang="en-US" sz="1400" dirty="0" smtClean="0"/>
              <a:t>]:</a:t>
            </a:r>
            <a:r>
              <a:rPr lang="cs-CZ" sz="1400" dirty="0"/>
              <a:t> </a:t>
            </a:r>
            <a:r>
              <a:rPr lang="cs-CZ" sz="1400" dirty="0">
                <a:hlinkClick r:id="rId7"/>
              </a:rPr>
              <a:t>http://</a:t>
            </a:r>
            <a:r>
              <a:rPr lang="cs-CZ" sz="1400" dirty="0" smtClean="0">
                <a:hlinkClick r:id="rId7"/>
              </a:rPr>
              <a:t>cs.wikipedia.org/wiki/Soubor:Barometre_aneroide.png</a:t>
            </a:r>
            <a:endParaRPr lang="cs-CZ" sz="1400" dirty="0" smtClean="0"/>
          </a:p>
          <a:p>
            <a:pPr marL="137160" indent="0">
              <a:buNone/>
            </a:pPr>
            <a:r>
              <a:rPr lang="en-US" sz="1400" dirty="0"/>
              <a:t>[</a:t>
            </a:r>
            <a:r>
              <a:rPr lang="en-US" sz="1400" dirty="0" err="1" smtClean="0"/>
              <a:t>obr</a:t>
            </a:r>
            <a:r>
              <a:rPr lang="cs-CZ" sz="1400" dirty="0" smtClean="0"/>
              <a:t>7</a:t>
            </a:r>
            <a:r>
              <a:rPr lang="en-US" sz="1400" dirty="0" smtClean="0"/>
              <a:t>]:</a:t>
            </a:r>
            <a:r>
              <a:rPr lang="cs-CZ" sz="1400" dirty="0" smtClean="0"/>
              <a:t> </a:t>
            </a:r>
            <a:r>
              <a:rPr lang="cs-CZ" sz="1400" dirty="0" smtClean="0">
                <a:hlinkClick r:id="rId8"/>
              </a:rPr>
              <a:t>http</a:t>
            </a:r>
            <a:r>
              <a:rPr lang="cs-CZ" sz="1400" dirty="0">
                <a:hlinkClick r:id="rId8"/>
              </a:rPr>
              <a:t>://</a:t>
            </a:r>
            <a:r>
              <a:rPr lang="cs-CZ" sz="1400" dirty="0" smtClean="0">
                <a:hlinkClick r:id="rId8"/>
              </a:rPr>
              <a:t>commons.wikimedia.org/wiki/File:Barograph.JPG</a:t>
            </a:r>
            <a:endParaRPr lang="cs-CZ" sz="1400" dirty="0" smtClean="0"/>
          </a:p>
          <a:p>
            <a:pPr marL="137160" indent="0">
              <a:buNone/>
            </a:pPr>
            <a:r>
              <a:rPr lang="en-US" sz="1400" dirty="0"/>
              <a:t>[</a:t>
            </a:r>
            <a:r>
              <a:rPr lang="en-US" sz="1400" dirty="0" err="1" smtClean="0"/>
              <a:t>obr</a:t>
            </a:r>
            <a:r>
              <a:rPr lang="cs-CZ" sz="1400" dirty="0" smtClean="0"/>
              <a:t>8</a:t>
            </a:r>
            <a:r>
              <a:rPr lang="en-US" sz="1400" dirty="0" smtClean="0"/>
              <a:t>]:</a:t>
            </a:r>
            <a:r>
              <a:rPr lang="cs-CZ" sz="1400" dirty="0"/>
              <a:t> </a:t>
            </a:r>
            <a:r>
              <a:rPr lang="cs-CZ" sz="1400" dirty="0">
                <a:hlinkClick r:id="rId9"/>
              </a:rPr>
              <a:t>http://</a:t>
            </a:r>
            <a:r>
              <a:rPr lang="cs-CZ" sz="1400" dirty="0" smtClean="0">
                <a:hlinkClick r:id="rId9"/>
              </a:rPr>
              <a:t>commons.wikimedia.org/wiki/File:Barogramm.jpg</a:t>
            </a:r>
            <a:endParaRPr lang="cs-CZ" sz="1400" dirty="0" smtClean="0"/>
          </a:p>
          <a:p>
            <a:pPr marL="137160" indent="0">
              <a:buNone/>
            </a:pPr>
            <a:r>
              <a:rPr lang="en-US" sz="1400" dirty="0"/>
              <a:t>[</a:t>
            </a:r>
            <a:r>
              <a:rPr lang="en-US" sz="1400" dirty="0" err="1" smtClean="0"/>
              <a:t>obr</a:t>
            </a:r>
            <a:r>
              <a:rPr lang="cs-CZ" sz="1400" dirty="0" smtClean="0"/>
              <a:t>9</a:t>
            </a:r>
            <a:r>
              <a:rPr lang="en-US" sz="1400" dirty="0" smtClean="0"/>
              <a:t>]:</a:t>
            </a:r>
            <a:r>
              <a:rPr lang="cs-CZ" sz="1400" dirty="0" smtClean="0"/>
              <a:t> </a:t>
            </a:r>
            <a:r>
              <a:rPr lang="cs-CZ" sz="1400" dirty="0" smtClean="0">
                <a:hlinkClick r:id="rId10"/>
              </a:rPr>
              <a:t>http</a:t>
            </a:r>
            <a:r>
              <a:rPr lang="cs-CZ" sz="1400" dirty="0">
                <a:hlinkClick r:id="rId10"/>
              </a:rPr>
              <a:t>://</a:t>
            </a:r>
            <a:r>
              <a:rPr lang="cs-CZ" sz="1400" dirty="0" smtClean="0">
                <a:hlinkClick r:id="rId10"/>
              </a:rPr>
              <a:t>commons.wikimedia.org/wiki/File:Magdeburg.jpg</a:t>
            </a:r>
            <a:endParaRPr lang="cs-CZ" sz="1400" dirty="0" smtClean="0"/>
          </a:p>
          <a:p>
            <a:pPr marL="137160" indent="0">
              <a:buNone/>
            </a:pPr>
            <a:endParaRPr lang="cs-CZ" sz="1400" dirty="0"/>
          </a:p>
          <a:p>
            <a:pPr marL="137160" indent="0">
              <a:buNone/>
            </a:pPr>
            <a:r>
              <a:rPr lang="cs-CZ" sz="1400" dirty="0"/>
              <a:t>KOLÁŘOVÁ, Růžena; BOHUNĚK, Jiří. </a:t>
            </a:r>
            <a:r>
              <a:rPr lang="cs-CZ" sz="1400" i="1" dirty="0"/>
              <a:t>Fyzika pro 7.ročník základní školy</a:t>
            </a:r>
            <a:r>
              <a:rPr lang="cs-CZ" sz="1400" dirty="0"/>
              <a:t>. 2. upravené vydání. Praha: Prometheus, spol. s r.o., 2004, Učebnice pro základní školy. ISBN 80-7196-265-1.</a:t>
            </a:r>
          </a:p>
          <a:p>
            <a:pPr marL="137160" indent="0">
              <a:buNone/>
            </a:pPr>
            <a:r>
              <a:rPr lang="cs-CZ" sz="1400" dirty="0"/>
              <a:t>Prezentace - Autor: RNDr. Kateřina Kopečná, Gymnázium K. V. Raise, Hlinsko, Adámkova 55</a:t>
            </a:r>
          </a:p>
          <a:p>
            <a:pPr marL="137160" indent="0">
              <a:buNone/>
            </a:pPr>
            <a:endParaRPr lang="cs-CZ" sz="1400" dirty="0" smtClean="0"/>
          </a:p>
          <a:p>
            <a:pPr marL="137160" indent="0">
              <a:buNone/>
            </a:pPr>
            <a:endParaRPr lang="cs-CZ" sz="1400" dirty="0"/>
          </a:p>
          <a:p>
            <a:pPr marL="137160" indent="0">
              <a:buNone/>
            </a:pPr>
            <a:endParaRPr lang="cs-CZ" sz="1400" dirty="0" smtClean="0"/>
          </a:p>
          <a:p>
            <a:pPr marL="137160" indent="0">
              <a:buNone/>
            </a:pPr>
            <a:endParaRPr lang="cs-CZ" sz="1400" dirty="0" smtClean="0"/>
          </a:p>
          <a:p>
            <a:pPr marL="137160" indent="0">
              <a:buNone/>
            </a:pPr>
            <a:endParaRPr lang="en-US" sz="1400" dirty="0"/>
          </a:p>
          <a:p>
            <a:pPr marL="13716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35878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dpis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cs-CZ" dirty="0" smtClean="0">
                    <a:solidFill>
                      <a:srgbClr val="FF0000"/>
                    </a:solidFill>
                  </a:rPr>
                  <a:t>ATMOSFÉRICKÝ TLAK (zn.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a</m:t>
                        </m:r>
                      </m:sub>
                    </m:sSub>
                  </m:oMath>
                </a14:m>
                <a:r>
                  <a:rPr lang="cs-CZ" dirty="0" smtClean="0">
                    <a:solidFill>
                      <a:srgbClr val="FF0000"/>
                    </a:solidFill>
                  </a:rPr>
                  <a:t>)</a:t>
                </a:r>
                <a:endParaRPr lang="cs-CZ" dirty="0"/>
              </a:p>
            </p:txBody>
          </p:sp>
        </mc:Choice>
        <mc:Fallback xmlns=""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164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je vyvolaný tlakovou silou horní vrstvy atmosféry</a:t>
                </a:r>
              </a:p>
              <a:p>
                <a:r>
                  <a:rPr lang="cs-CZ" dirty="0" smtClean="0"/>
                  <a:t>tlaková síla vzduchu působí kolmo na libovolnou plochu a vyvolává tlak:</a:t>
                </a:r>
              </a:p>
              <a:p>
                <a:pPr marL="137160" indent="0">
                  <a:buNone/>
                </a:pPr>
                <a:r>
                  <a:rPr lang="cs-CZ" dirty="0" smtClean="0"/>
                  <a:t>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i="0" smtClean="0">
                            <a:latin typeface="Cambria Math"/>
                          </a:rPr>
                          <m:t>a</m:t>
                        </m:r>
                      </m:sub>
                    </m:sSub>
                    <m:r>
                      <a:rPr lang="cs-CZ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mtClean="0">
                            <a:latin typeface="Cambria Math"/>
                          </a:rPr>
                          <m:t>𝐹</m:t>
                        </m:r>
                      </m:num>
                      <m:den>
                        <m:r>
                          <a:rPr lang="cs-CZ" smtClean="0">
                            <a:latin typeface="Cambria Math"/>
                          </a:rPr>
                          <m:t>𝑆</m:t>
                        </m:r>
                      </m:den>
                    </m:f>
                    <m:r>
                      <a:rPr lang="cs-CZ" smtClean="0">
                        <a:latin typeface="Cambria Math"/>
                      </a:rPr>
                      <m:t>   </m:t>
                    </m:r>
                    <m:r>
                      <a:rPr lang="cs-CZ" b="0" i="0" smtClean="0">
                        <a:latin typeface="Cambria Math"/>
                      </a:rPr>
                      <m:t>  </m:t>
                    </m:r>
                    <m:r>
                      <a:rPr lang="cs-CZ" smtClean="0">
                        <a:latin typeface="Cambria Math"/>
                      </a:rPr>
                      <m:t>→ </m:t>
                    </m:r>
                    <m:r>
                      <a:rPr lang="cs-CZ" b="0" i="0" smtClean="0">
                        <a:latin typeface="Cambria Math"/>
                      </a:rPr>
                      <m:t>  </m:t>
                    </m:r>
                    <m:r>
                      <a:rPr lang="cs-CZ" smtClean="0">
                        <a:latin typeface="Cambria Math"/>
                      </a:rPr>
                      <m:t>  </m:t>
                    </m:r>
                    <m:r>
                      <a:rPr lang="cs-CZ" smtClean="0">
                        <a:latin typeface="Cambria Math"/>
                      </a:rPr>
                      <m:t>𝐹</m:t>
                    </m:r>
                    <m:r>
                      <a:rPr lang="cs-CZ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i="0" smtClean="0">
                            <a:latin typeface="Cambria Math"/>
                          </a:rPr>
                          <m:t>a</m:t>
                        </m:r>
                      </m:sub>
                    </m:sSub>
                    <m:r>
                      <a:rPr lang="cs-CZ" smtClean="0">
                        <a:latin typeface="Cambria Math"/>
                      </a:rPr>
                      <m:t>∙</m:t>
                    </m:r>
                    <m:r>
                      <a:rPr lang="cs-CZ" smtClean="0">
                        <a:latin typeface="Cambria Math"/>
                      </a:rPr>
                      <m:t>𝑆</m:t>
                    </m:r>
                  </m:oMath>
                </a14:m>
                <a:endParaRPr lang="cs-CZ" dirty="0" smtClean="0"/>
              </a:p>
              <a:p>
                <a:pPr marL="137160" indent="0">
                  <a:buNone/>
                </a:pPr>
                <a:endParaRPr lang="cs-CZ" dirty="0" smtClean="0"/>
              </a:p>
              <a:p>
                <a:r>
                  <a:rPr lang="cs-CZ" dirty="0" smtClean="0"/>
                  <a:t>jednotka: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cs-CZ" i="0" smtClean="0">
                                <a:latin typeface="Cambria Math"/>
                              </a:rPr>
                              <m:t>a</m:t>
                            </m:r>
                          </m:sub>
                        </m:sSub>
                      </m:e>
                    </m:d>
                    <m:r>
                      <a:rPr lang="cs-CZ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cs-CZ" i="0" smtClean="0">
                        <a:latin typeface="Cambria Math"/>
                      </a:rPr>
                      <m:t>Pa</m:t>
                    </m:r>
                  </m:oMath>
                </a14:m>
                <a:r>
                  <a:rPr lang="cs-CZ" dirty="0" smtClean="0"/>
                  <a:t> … pascal</a:t>
                </a:r>
              </a:p>
              <a:p>
                <a:pPr lvl="1"/>
                <a:r>
                  <a:rPr lang="cs-CZ" dirty="0" smtClean="0"/>
                  <a:t>další: hektopascal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i="0" smtClean="0">
                        <a:latin typeface="Cambria Math"/>
                      </a:rPr>
                      <m:t>hPa</m:t>
                    </m:r>
                  </m:oMath>
                </a14:m>
                <a:r>
                  <a:rPr lang="cs-CZ" dirty="0" smtClean="0"/>
                  <a:t>, </a:t>
                </a:r>
                <a:r>
                  <a:rPr lang="cs-CZ" dirty="0" err="1" smtClean="0"/>
                  <a:t>kilopascal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i="0" smtClean="0">
                        <a:latin typeface="Cambria Math"/>
                      </a:rPr>
                      <m:t>k</m:t>
                    </m:r>
                    <m:r>
                      <m:rPr>
                        <m:sty m:val="p"/>
                      </m:rPr>
                      <a:rPr lang="cs-CZ" i="0">
                        <a:latin typeface="Cambria Math"/>
                      </a:rPr>
                      <m:t>Pa</m:t>
                    </m:r>
                  </m:oMath>
                </a14:m>
                <a:r>
                  <a:rPr lang="cs-CZ" dirty="0" smtClean="0"/>
                  <a:t>, megapascal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i="0" smtClean="0">
                        <a:latin typeface="Cambria Math"/>
                      </a:rPr>
                      <m:t>M</m:t>
                    </m:r>
                    <m:r>
                      <m:rPr>
                        <m:sty m:val="p"/>
                      </m:rPr>
                      <a:rPr lang="cs-CZ" i="0">
                        <a:latin typeface="Cambria Math"/>
                      </a:rPr>
                      <m:t>Pa</m:t>
                    </m:r>
                  </m:oMath>
                </a14:m>
                <a:endParaRPr lang="cs-CZ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11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780928"/>
            <a:ext cx="2291747" cy="171881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8375915" y="450915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</a:t>
            </a:r>
            <a:r>
              <a:rPr lang="en-US" sz="1200" dirty="0" err="1" smtClean="0"/>
              <a:t>obr</a:t>
            </a:r>
            <a:r>
              <a:rPr lang="cs-CZ" sz="1200" dirty="0" smtClean="0"/>
              <a:t>1</a:t>
            </a:r>
            <a:r>
              <a:rPr lang="en-US" sz="1200" dirty="0" smtClean="0"/>
              <a:t>]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98760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Jiné jednotky  tlaku: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dříve: </a:t>
                </a:r>
                <a:r>
                  <a:rPr lang="cs-CZ" b="1" dirty="0" smtClean="0"/>
                  <a:t>atmosféry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a:rPr lang="cs-CZ" smtClean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cs-CZ" i="0" smtClean="0">
                        <a:latin typeface="Cambria Math"/>
                      </a:rPr>
                      <m:t>at</m:t>
                    </m:r>
                    <m:r>
                      <a:rPr lang="cs-CZ" smtClean="0">
                        <a:latin typeface="Cambria Math"/>
                      </a:rPr>
                      <m:t>)</m:t>
                    </m:r>
                  </m:oMath>
                </a14:m>
                <a:r>
                  <a:rPr lang="cs-CZ" dirty="0" smtClean="0"/>
                  <a:t>, </a:t>
                </a:r>
                <a:r>
                  <a:rPr lang="cs-CZ" b="1" dirty="0" smtClean="0"/>
                  <a:t>bary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a:rPr lang="cs-CZ" smtClean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cs-CZ" smtClean="0">
                        <a:latin typeface="Cambria Math"/>
                      </a:rPr>
                      <m:t>b</m:t>
                    </m:r>
                    <m:r>
                      <a:rPr lang="cs-CZ" smtClean="0">
                        <a:latin typeface="Cambria Math"/>
                      </a:rPr>
                      <m:t>)</m:t>
                    </m:r>
                  </m:oMath>
                </a14:m>
                <a:r>
                  <a:rPr lang="cs-CZ" dirty="0" smtClean="0"/>
                  <a:t>, </a:t>
                </a:r>
                <a:r>
                  <a:rPr lang="cs-CZ" b="1" dirty="0" smtClean="0"/>
                  <a:t>torry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a:rPr lang="cs-CZ" smtClean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cs-CZ" i="0" smtClean="0">
                        <a:latin typeface="Cambria Math"/>
                      </a:rPr>
                      <m:t>torr</m:t>
                    </m:r>
                    <m:r>
                      <a:rPr lang="cs-CZ" smtClean="0">
                        <a:latin typeface="Cambria Math"/>
                      </a:rPr>
                      <m:t>)</m:t>
                    </m:r>
                  </m:oMath>
                </a14:m>
                <a:endParaRPr lang="cs-CZ" dirty="0" smtClean="0"/>
              </a:p>
              <a:p>
                <a:r>
                  <a:rPr lang="cs-CZ" dirty="0" smtClean="0"/>
                  <a:t>platí:	</a:t>
                </a:r>
                <a14:m>
                  <m:oMath xmlns:m="http://schemas.openxmlformats.org/officeDocument/2006/math">
                    <m:r>
                      <a:rPr lang="cs-CZ" smtClean="0">
                        <a:latin typeface="Cambria Math"/>
                      </a:rPr>
                      <m:t>1 </m:t>
                    </m:r>
                    <m:r>
                      <m:rPr>
                        <m:sty m:val="p"/>
                      </m:rPr>
                      <a:rPr lang="cs-CZ" i="0" smtClean="0">
                        <a:latin typeface="Cambria Math"/>
                      </a:rPr>
                      <m:t>at</m:t>
                    </m:r>
                    <m:r>
                      <a:rPr lang="cs-CZ" smtClean="0">
                        <a:latin typeface="Cambria Math"/>
                      </a:rPr>
                      <m:t>=1 </m:t>
                    </m:r>
                    <m:r>
                      <m:rPr>
                        <m:sty m:val="p"/>
                      </m:rPr>
                      <a:rPr lang="cs-CZ" i="0" smtClean="0">
                        <a:latin typeface="Cambria Math"/>
                      </a:rPr>
                      <m:t>b</m:t>
                    </m:r>
                    <m:r>
                      <a:rPr lang="cs-CZ" smtClean="0">
                        <a:latin typeface="Cambria Math"/>
                      </a:rPr>
                      <m:t>=100 </m:t>
                    </m:r>
                    <m:r>
                      <m:rPr>
                        <m:sty m:val="p"/>
                      </m:rPr>
                      <a:rPr lang="cs-CZ" i="0" smtClean="0">
                        <a:latin typeface="Cambria Math"/>
                      </a:rPr>
                      <m:t>kPa</m:t>
                    </m:r>
                    <m:r>
                      <a:rPr lang="cs-CZ" smtClean="0">
                        <a:latin typeface="Cambria Math"/>
                      </a:rPr>
                      <m:t>=760 </m:t>
                    </m:r>
                    <m:r>
                      <m:rPr>
                        <m:sty m:val="p"/>
                      </m:rPr>
                      <a:rPr lang="cs-CZ" i="0" smtClean="0">
                        <a:latin typeface="Cambria Math"/>
                      </a:rPr>
                      <m:t>torr</m:t>
                    </m:r>
                  </m:oMath>
                </a14:m>
                <a:endParaRPr lang="cs-CZ" dirty="0" smtClean="0"/>
              </a:p>
              <a:p>
                <a:pPr marL="137160" indent="0">
                  <a:buNone/>
                </a:pPr>
                <a:r>
                  <a:rPr lang="cs-CZ" dirty="0" smtClean="0"/>
                  <a:t> 		</a:t>
                </a:r>
                <a14:m>
                  <m:oMath xmlns:m="http://schemas.openxmlformats.org/officeDocument/2006/math">
                    <m:r>
                      <a:rPr lang="cs-CZ">
                        <a:latin typeface="Cambria Math"/>
                      </a:rPr>
                      <m:t>1 </m:t>
                    </m:r>
                    <m:r>
                      <m:rPr>
                        <m:sty m:val="p"/>
                      </m:rPr>
                      <a:rPr lang="cs-CZ" i="0" smtClean="0">
                        <a:latin typeface="Cambria Math"/>
                      </a:rPr>
                      <m:t>mb</m:t>
                    </m:r>
                    <m:r>
                      <a:rPr lang="cs-CZ">
                        <a:latin typeface="Cambria Math"/>
                      </a:rPr>
                      <m:t>=1 </m:t>
                    </m:r>
                    <m:r>
                      <m:rPr>
                        <m:sty m:val="p"/>
                      </m:rPr>
                      <a:rPr lang="cs-CZ" i="0" smtClean="0">
                        <a:latin typeface="Cambria Math"/>
                      </a:rPr>
                      <m:t>hPa</m:t>
                    </m:r>
                    <m:r>
                      <a:rPr lang="cs-CZ">
                        <a:latin typeface="Cambria Math"/>
                      </a:rPr>
                      <m:t>=100 </m:t>
                    </m:r>
                    <m:r>
                      <m:rPr>
                        <m:sty m:val="p"/>
                      </m:rPr>
                      <a:rPr lang="cs-CZ" i="0">
                        <a:latin typeface="Cambria Math"/>
                      </a:rPr>
                      <m:t>Pa</m:t>
                    </m:r>
                  </m:oMath>
                </a14:m>
                <a:endParaRPr lang="cs-CZ" dirty="0" smtClean="0"/>
              </a:p>
              <a:p>
                <a:endParaRPr lang="cs-CZ" dirty="0" smtClean="0"/>
              </a:p>
              <a:p>
                <a14:m>
                  <m:oMath xmlns:m="http://schemas.openxmlformats.org/officeDocument/2006/math">
                    <m:r>
                      <a:rPr lang="cs-CZ">
                        <a:latin typeface="Cambria Math"/>
                      </a:rPr>
                      <m:t>𝑡𝑜𝑟𝑟</m:t>
                    </m:r>
                  </m:oMath>
                </a14:m>
                <a:r>
                  <a:rPr lang="cs-CZ" dirty="0" smtClean="0"/>
                  <a:t> – tzv. MILIMETR RTUŤOVÉHO SLOUPCE</a:t>
                </a:r>
              </a:p>
              <a:p>
                <a:pPr lvl="1"/>
                <a:r>
                  <a:rPr lang="cs-CZ" dirty="0" smtClean="0"/>
                  <a:t>značený</a:t>
                </a:r>
                <a:r>
                  <a:rPr lang="cs-CZ" dirty="0"/>
                  <a:t> mm </a:t>
                </a:r>
                <a:r>
                  <a:rPr lang="cs-CZ" dirty="0" err="1" smtClean="0"/>
                  <a:t>Hg</a:t>
                </a:r>
                <a:endParaRPr lang="cs-CZ" dirty="0" smtClean="0"/>
              </a:p>
              <a:p>
                <a:pPr lvl="1"/>
                <a:r>
                  <a:rPr lang="cs-CZ" dirty="0" smtClean="0"/>
                  <a:t>tlak </a:t>
                </a:r>
                <a14:m>
                  <m:oMath xmlns:m="http://schemas.openxmlformats.org/officeDocument/2006/math">
                    <m:r>
                      <a:rPr lang="cs-CZ" smtClean="0">
                        <a:latin typeface="Cambria Math"/>
                      </a:rPr>
                      <m:t>1 </m:t>
                    </m:r>
                    <m:r>
                      <m:rPr>
                        <m:sty m:val="p"/>
                      </m:rPr>
                      <a:rPr lang="cs-CZ" i="0">
                        <a:latin typeface="Cambria Math"/>
                      </a:rPr>
                      <m:t>torr</m:t>
                    </m:r>
                  </m:oMath>
                </a14:m>
                <a:r>
                  <a:rPr lang="cs-CZ" dirty="0" smtClean="0"/>
                  <a:t> </a:t>
                </a:r>
                <a:r>
                  <a:rPr lang="cs-CZ" dirty="0"/>
                  <a:t>je roven </a:t>
                </a:r>
                <a:r>
                  <a:rPr lang="cs-CZ" dirty="0" smtClean="0"/>
                  <a:t>hydrostatickému tlaku vyvolanému </a:t>
                </a:r>
                <a14:m>
                  <m:oMath xmlns:m="http://schemas.openxmlformats.org/officeDocument/2006/math">
                    <m:r>
                      <a:rPr lang="cs-CZ">
                        <a:latin typeface="Cambria Math"/>
                      </a:rPr>
                      <m:t>1 </m:t>
                    </m:r>
                    <m:r>
                      <m:rPr>
                        <m:sty m:val="p"/>
                      </m:rPr>
                      <a:rPr lang="cs-CZ" i="0" smtClean="0">
                        <a:latin typeface="Cambria Math"/>
                      </a:rPr>
                      <m:t>mm</m:t>
                    </m:r>
                  </m:oMath>
                </a14:m>
                <a:r>
                  <a:rPr lang="cs-CZ" dirty="0"/>
                  <a:t> </a:t>
                </a:r>
                <a:r>
                  <a:rPr lang="cs-CZ" dirty="0" smtClean="0"/>
                  <a:t>sloupcem rtuti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1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75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POKUS č.1: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cs-CZ" dirty="0" smtClean="0"/>
                  <a:t>EXISTENCE TLAKOVÉ SÍLY VZDUCHU</a:t>
                </a:r>
              </a:p>
              <a:p>
                <a:pPr lvl="1"/>
                <a:r>
                  <a:rPr lang="cs-CZ" dirty="0" smtClean="0"/>
                  <a:t>naplníme sklenici vodou, přikryjeme ji papírem a obrátíme ji dnem vzhůru</a:t>
                </a:r>
              </a:p>
              <a:p>
                <a:pPr lvl="1"/>
                <a:r>
                  <a:rPr lang="cs-CZ" dirty="0" smtClean="0"/>
                  <a:t>papír přilne k okrajům sklenice a voda nevyteče</a:t>
                </a:r>
              </a:p>
              <a:p>
                <a:r>
                  <a:rPr lang="cs-CZ" dirty="0" smtClean="0"/>
                  <a:t>VYSVĚTLENÍ:</a:t>
                </a:r>
                <a:endParaRPr lang="cs-CZ" dirty="0"/>
              </a:p>
              <a:p>
                <a:pPr lvl="1"/>
                <a:r>
                  <a:rPr lang="cs-CZ" dirty="0" smtClean="0"/>
                  <a:t>na papír působí svisle vzhůru tlaková síla vzduchu </a:t>
                </a:r>
                <a14:m>
                  <m:oMath xmlns:m="http://schemas.openxmlformats.org/officeDocument/2006/math">
                    <m:r>
                      <a:rPr lang="cs-CZ" smtClean="0">
                        <a:latin typeface="Cambria Math"/>
                      </a:rPr>
                      <m:t>𝐹</m:t>
                    </m:r>
                  </m:oMath>
                </a14:m>
                <a:r>
                  <a:rPr lang="cs-CZ" dirty="0" smtClean="0"/>
                  <a:t>, papír je dokonce trochu prohnut dovnitř sklenice</a:t>
                </a:r>
              </a:p>
              <a:p>
                <a:pPr lvl="1"/>
                <a:r>
                  <a:rPr lang="cs-CZ" dirty="0" smtClean="0"/>
                  <a:t>z pokusu lze usoudit, že tlaková síla vzduchu </a:t>
                </a:r>
                <a14:m>
                  <m:oMath xmlns:m="http://schemas.openxmlformats.org/officeDocument/2006/math">
                    <m:r>
                      <a:rPr lang="cs-CZ">
                        <a:latin typeface="Cambria Math"/>
                      </a:rPr>
                      <m:t>𝐹</m:t>
                    </m:r>
                  </m:oMath>
                </a14:m>
                <a:r>
                  <a:rPr lang="cs-CZ" dirty="0" smtClean="0"/>
                  <a:t> je větší než gravitační síla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i="0" smtClean="0">
                            <a:latin typeface="Cambria Math"/>
                          </a:rPr>
                          <m:t>g</m:t>
                        </m:r>
                      </m:sub>
                    </m:sSub>
                  </m:oMath>
                </a14:m>
                <a:r>
                  <a:rPr lang="cs-CZ" dirty="0" smtClean="0"/>
                  <a:t> působící na vodu ve sklenici</a:t>
                </a:r>
              </a:p>
              <a:p>
                <a:pPr lvl="1"/>
                <a:endParaRPr lang="cs-CZ" dirty="0"/>
              </a:p>
              <a:p>
                <a:pPr lvl="1"/>
                <a:endParaRPr lang="cs-CZ" dirty="0" smtClean="0"/>
              </a:p>
              <a:p>
                <a:pPr lvl="1"/>
                <a:endParaRPr lang="cs-CZ" dirty="0"/>
              </a:p>
              <a:p>
                <a:pPr lvl="1"/>
                <a:endParaRPr lang="cs-CZ" dirty="0" smtClean="0"/>
              </a:p>
              <a:p>
                <a:pPr lvl="1"/>
                <a:endParaRPr lang="cs-CZ" dirty="0" smtClean="0"/>
              </a:p>
              <a:p>
                <a:pPr marL="585216" lvl="1" indent="0">
                  <a:buNone/>
                </a:pPr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461" r="-8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Documents and Settings\kopecny\Plocha\Kačka - Dumy\MOJE DUM - Obrázky - Martin\Dum15_sl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62" y="4509120"/>
            <a:ext cx="5121276" cy="180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41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POKUS č.2: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EXISTENCE TLAKOVÉ SÍLY VZDUCHU</a:t>
            </a:r>
          </a:p>
          <a:p>
            <a:pPr lvl="1"/>
            <a:r>
              <a:rPr lang="cs-CZ" dirty="0" smtClean="0"/>
              <a:t>místo dna stříkačky napneme blánu z balónku</a:t>
            </a:r>
          </a:p>
          <a:p>
            <a:pPr lvl="1"/>
            <a:r>
              <a:rPr lang="cs-CZ" dirty="0" smtClean="0"/>
              <a:t>blána se neprohne – PROČ?</a:t>
            </a:r>
          </a:p>
          <a:p>
            <a:pPr lvl="2"/>
            <a:r>
              <a:rPr lang="cs-CZ" dirty="0" smtClean="0"/>
              <a:t>vzduch tlačí stejně velkou silou současně z obou stran, síly jsou v rovnováze</a:t>
            </a:r>
          </a:p>
          <a:p>
            <a:pPr lvl="1"/>
            <a:r>
              <a:rPr lang="cs-CZ" dirty="0" smtClean="0"/>
              <a:t>povytažením pístu vzduch uvnitř stříkačky trochu zředíme</a:t>
            </a:r>
          </a:p>
          <a:p>
            <a:pPr lvl="1"/>
            <a:r>
              <a:rPr lang="cs-CZ" dirty="0" smtClean="0"/>
              <a:t>blána se prohne dovnitř – PROČ?</a:t>
            </a:r>
          </a:p>
          <a:p>
            <a:pPr lvl="2"/>
            <a:r>
              <a:rPr lang="cs-CZ" dirty="0" smtClean="0"/>
              <a:t>tlaková síla atmosférického tlaku je z vnější strany nyní větší</a:t>
            </a:r>
          </a:p>
        </p:txBody>
      </p:sp>
      <p:pic>
        <p:nvPicPr>
          <p:cNvPr id="1028" name="Picture 4" descr="C:\Documents and Settings\kopecny\Plocha\Kačka - Dumy\MOJE DUM - Obrázky - Martin\Dum15_sl5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918" y="5157192"/>
            <a:ext cx="2967038" cy="148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kopecny\Plocha\Kačka - Dumy\MOJE DUM - Obrázky - Martin\Dum15_sl5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157192"/>
            <a:ext cx="3617913" cy="149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85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864096"/>
          </a:xfrm>
        </p:spPr>
        <p:txBody>
          <a:bodyPr/>
          <a:lstStyle/>
          <a:p>
            <a:r>
              <a:rPr lang="cs-CZ" altLang="cs-CZ" dirty="0" smtClean="0">
                <a:solidFill>
                  <a:schemeClr val="bg1"/>
                </a:solidFill>
              </a:rPr>
              <a:t>Další pokusy</a:t>
            </a:r>
            <a:endParaRPr lang="cs-CZ" altLang="cs-CZ" dirty="0">
              <a:solidFill>
                <a:schemeClr val="bg1"/>
              </a:solidFill>
            </a:endParaRPr>
          </a:p>
        </p:txBody>
      </p:sp>
      <p:pic>
        <p:nvPicPr>
          <p:cNvPr id="76809" name="Picture 9" descr="obr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600" y="2348880"/>
            <a:ext cx="3524250" cy="2189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6810" name="Picture 10" descr="obr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8104" y="1916832"/>
            <a:ext cx="2324100" cy="30241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971600" y="1700808"/>
            <a:ext cx="18004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u</a:t>
            </a:r>
            <a:r>
              <a:rPr lang="cs-CZ" sz="2800" dirty="0" smtClean="0"/>
              <a:t>č. 175/U2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580112" y="1268760"/>
            <a:ext cx="21547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u</a:t>
            </a:r>
            <a:r>
              <a:rPr lang="cs-CZ" sz="2800" dirty="0" smtClean="0"/>
              <a:t>č. 175/U3, 4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03134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48680"/>
                <a:ext cx="8229600" cy="576068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cs-CZ" dirty="0" smtClean="0"/>
                  <a:t>Atmosférický tlak se liší od hydrostatického tlaku</a:t>
                </a:r>
                <a:br>
                  <a:rPr lang="cs-CZ" dirty="0" smtClean="0"/>
                </a:br>
                <a:r>
                  <a:rPr lang="cs-CZ" dirty="0" smtClean="0"/>
                  <a:t>v kapalinách !!</a:t>
                </a:r>
              </a:p>
              <a:p>
                <a:pPr lvl="1"/>
                <a:endParaRPr lang="cs-CZ" dirty="0" smtClean="0"/>
              </a:p>
              <a:p>
                <a:pPr lvl="1"/>
                <a:r>
                  <a:rPr lang="cs-CZ" dirty="0" smtClean="0"/>
                  <a:t>KAPALINY jsou téměř nestlačitelné</a:t>
                </a:r>
              </a:p>
              <a:p>
                <a:pPr lvl="2"/>
                <a:r>
                  <a:rPr lang="cs-CZ" dirty="0" smtClean="0"/>
                  <a:t>jejich hustota se s hloubkou téměř nemění</a:t>
                </a:r>
              </a:p>
              <a:p>
                <a:pPr lvl="1"/>
                <a:endParaRPr lang="cs-CZ" dirty="0" smtClean="0"/>
              </a:p>
              <a:p>
                <a:pPr lvl="1"/>
                <a:r>
                  <a:rPr lang="cs-CZ" dirty="0" smtClean="0"/>
                  <a:t>VZDUCH je stlačitelný</a:t>
                </a:r>
              </a:p>
              <a:p>
                <a:pPr lvl="2"/>
                <a:r>
                  <a:rPr lang="cs-CZ" dirty="0" smtClean="0"/>
                  <a:t>hustota vzduchu ve vrstvě při povrchu Země má větší hustotu než atmosférický vzduch ve vyšších vrstvách atmosféry</a:t>
                </a:r>
              </a:p>
              <a:p>
                <a:pPr lvl="1"/>
                <a:endParaRPr lang="cs-CZ" dirty="0" smtClean="0"/>
              </a:p>
              <a:p>
                <a:pPr lvl="1"/>
                <a:r>
                  <a:rPr lang="cs-CZ" dirty="0" smtClean="0"/>
                  <a:t>atmosférický tlak proto NELZE URČIT VÝPOČTEM JAKO HYDROSTATICKÝ TLAK (</a:t>
                </a:r>
                <a:r>
                  <a:rPr lang="cs-CZ" dirty="0"/>
                  <a:t>p</a:t>
                </a:r>
                <a:r>
                  <a:rPr lang="cs-CZ" dirty="0" smtClean="0"/>
                  <a:t>latí: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i="0" smtClean="0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cs-CZ" smtClean="0">
                        <a:latin typeface="Cambria Math"/>
                      </a:rPr>
                      <m:t>=</m:t>
                    </m:r>
                    <m:r>
                      <a:rPr lang="cs-CZ" smtClean="0">
                        <a:latin typeface="Cambria Math"/>
                      </a:rPr>
                      <m:t>h</m:t>
                    </m:r>
                    <m:r>
                      <a:rPr lang="cs-CZ" b="0" i="1" smtClean="0">
                        <a:latin typeface="Cambria Math"/>
                      </a:rPr>
                      <m:t> </m:t>
                    </m:r>
                    <m:r>
                      <a:rPr lang="cs-CZ" i="1" smtClean="0">
                        <a:latin typeface="Cambria Math"/>
                        <a:sym typeface="Symbol"/>
                      </a:rPr>
                      <m:t></m:t>
                    </m:r>
                    <m:r>
                      <a:rPr lang="cs-CZ" b="0" i="1" smtClean="0">
                        <a:latin typeface="Cambria Math"/>
                        <a:sym typeface="Symbol"/>
                      </a:rPr>
                      <m:t> </m:t>
                    </m:r>
                    <m:r>
                      <a:rPr lang="cs-CZ" smtClean="0">
                        <a:latin typeface="Cambria Math"/>
                      </a:rPr>
                      <m:t>𝜌</m:t>
                    </m:r>
                    <m:r>
                      <a:rPr lang="cs-CZ" b="0" i="1" smtClean="0">
                        <a:latin typeface="Cambria Math"/>
                      </a:rPr>
                      <m:t> </m:t>
                    </m:r>
                    <m:r>
                      <a:rPr lang="cs-CZ" i="1">
                        <a:latin typeface="Cambria Math"/>
                        <a:sym typeface="Symbol"/>
                      </a:rPr>
                      <m:t></m:t>
                    </m:r>
                    <m:r>
                      <a:rPr lang="cs-CZ" b="0" i="1" smtClean="0">
                        <a:latin typeface="Cambria Math"/>
                        <a:sym typeface="Symbol"/>
                      </a:rPr>
                      <m:t> </m:t>
                    </m:r>
                    <m:r>
                      <a:rPr lang="cs-CZ" smtClean="0">
                        <a:latin typeface="Cambria Math"/>
                      </a:rPr>
                      <m:t>𝑔</m:t>
                    </m:r>
                  </m:oMath>
                </a14:m>
                <a:r>
                  <a:rPr lang="cs-CZ" dirty="0" smtClean="0"/>
                  <a:t>)</a:t>
                </a:r>
              </a:p>
              <a:p>
                <a:pPr lvl="2"/>
                <a:r>
                  <a:rPr lang="cs-CZ" dirty="0" smtClean="0"/>
                  <a:t>můžeme ho ale s využitím hydrostatického tlaku změřit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48680"/>
                <a:ext cx="8229600" cy="5760680"/>
              </a:xfrm>
              <a:blipFill rotWithShape="1">
                <a:blip r:embed="rId2"/>
                <a:stretch>
                  <a:fillRect t="-16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069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936104"/>
          </a:xfrm>
        </p:spPr>
        <p:txBody>
          <a:bodyPr/>
          <a:lstStyle/>
          <a:p>
            <a:r>
              <a:rPr lang="cs-CZ" altLang="cs-CZ" dirty="0">
                <a:solidFill>
                  <a:srgbClr val="FF0000"/>
                </a:solidFill>
              </a:rPr>
              <a:t>Atmosférický tlak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435975" cy="4530725"/>
          </a:xfrm>
        </p:spPr>
        <p:txBody>
          <a:bodyPr/>
          <a:lstStyle/>
          <a:p>
            <a:r>
              <a:rPr lang="cs-CZ" altLang="cs-CZ" dirty="0"/>
              <a:t>horní vrstvy atmosféry Země působí v gravitačním poli Země tlakovou silou na spodní vrstvy atmosféry</a:t>
            </a:r>
          </a:p>
          <a:p>
            <a:endParaRPr lang="cs-CZ" altLang="cs-CZ" dirty="0" smtClean="0"/>
          </a:p>
          <a:p>
            <a:pPr>
              <a:buFont typeface="Wingdings" pitchFamily="2" charset="2"/>
              <a:buNone/>
            </a:pPr>
            <a:endParaRPr lang="cs-CZ" altLang="cs-CZ" sz="1000" dirty="0" smtClean="0"/>
          </a:p>
          <a:p>
            <a:pPr>
              <a:buFont typeface="Wingdings" pitchFamily="2" charset="2"/>
              <a:buNone/>
            </a:pPr>
            <a:r>
              <a:rPr lang="cs-CZ" altLang="cs-CZ" dirty="0"/>
              <a:t>		ve vzduchu vzniká </a:t>
            </a:r>
            <a:r>
              <a:rPr lang="cs-CZ" altLang="cs-CZ" dirty="0">
                <a:solidFill>
                  <a:srgbClr val="FF0000"/>
                </a:solidFill>
              </a:rPr>
              <a:t>atmosférický </a:t>
            </a:r>
            <a:r>
              <a:rPr lang="cs-CZ" altLang="cs-CZ" dirty="0" smtClean="0">
                <a:solidFill>
                  <a:srgbClr val="FF0000"/>
                </a:solidFill>
              </a:rPr>
              <a:t>tlak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67588" name="AutoShape 4"/>
          <p:cNvSpPr>
            <a:spLocks noChangeArrowheads="1"/>
          </p:cNvSpPr>
          <p:nvPr/>
        </p:nvSpPr>
        <p:spPr bwMode="auto">
          <a:xfrm>
            <a:off x="4283075" y="1916832"/>
            <a:ext cx="288925" cy="720725"/>
          </a:xfrm>
          <a:prstGeom prst="downArrow">
            <a:avLst>
              <a:gd name="adj1" fmla="val 50000"/>
              <a:gd name="adj2" fmla="val 62363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3501008"/>
            <a:ext cx="6624736" cy="2189163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cs-CZ" sz="2600" dirty="0" smtClean="0"/>
              <a:t>značka: </a:t>
            </a:r>
            <a:r>
              <a:rPr lang="cs-CZ" altLang="cs-CZ" sz="2600" b="1" i="1" dirty="0" err="1" smtClean="0">
                <a:solidFill>
                  <a:srgbClr val="FF0000"/>
                </a:solidFill>
              </a:rPr>
              <a:t>p</a:t>
            </a:r>
            <a:r>
              <a:rPr lang="cs-CZ" altLang="cs-CZ" sz="2600" b="1" baseline="-25000" dirty="0" err="1" smtClean="0">
                <a:solidFill>
                  <a:srgbClr val="FF0000"/>
                </a:solidFill>
              </a:rPr>
              <a:t>a</a:t>
            </a:r>
            <a:endParaRPr lang="cs-CZ" altLang="cs-CZ" sz="2600" b="1" baseline="-25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2600" dirty="0" smtClean="0"/>
              <a:t>jednotka: </a:t>
            </a:r>
            <a:r>
              <a:rPr lang="cs-CZ" altLang="cs-CZ" sz="2600" b="1" dirty="0" smtClean="0">
                <a:solidFill>
                  <a:srgbClr val="FF0000"/>
                </a:solidFill>
              </a:rPr>
              <a:t>Pa</a:t>
            </a:r>
          </a:p>
          <a:p>
            <a:pPr marL="137160" indent="0">
              <a:lnSpc>
                <a:spcPct val="90000"/>
              </a:lnSpc>
              <a:buNone/>
            </a:pPr>
            <a:endParaRPr lang="cs-CZ" altLang="cs-CZ" sz="2600" dirty="0" smtClean="0"/>
          </a:p>
          <a:p>
            <a:pPr>
              <a:lnSpc>
                <a:spcPct val="90000"/>
              </a:lnSpc>
            </a:pPr>
            <a:r>
              <a:rPr lang="cs-CZ" altLang="cs-CZ" sz="2600" dirty="0" smtClean="0"/>
              <a:t>v atmosférickém vzduchu působí na libovolnou plochu o obsahu </a:t>
            </a:r>
            <a:r>
              <a:rPr lang="cs-CZ" altLang="cs-CZ" sz="2600" i="1" dirty="0" smtClean="0"/>
              <a:t>S</a:t>
            </a:r>
            <a:r>
              <a:rPr lang="cs-CZ" altLang="cs-CZ" sz="2600" dirty="0" smtClean="0"/>
              <a:t> kolmo tlaková síla </a:t>
            </a:r>
            <a:r>
              <a:rPr lang="cs-CZ" altLang="cs-CZ" sz="2600" b="1" i="1" dirty="0" smtClean="0">
                <a:solidFill>
                  <a:srgbClr val="FF0000"/>
                </a:solidFill>
              </a:rPr>
              <a:t>F = </a:t>
            </a:r>
            <a:r>
              <a:rPr lang="cs-CZ" altLang="cs-CZ" sz="2600" b="1" i="1" dirty="0" err="1" smtClean="0">
                <a:solidFill>
                  <a:srgbClr val="FF0000"/>
                </a:solidFill>
              </a:rPr>
              <a:t>p</a:t>
            </a:r>
            <a:r>
              <a:rPr lang="cs-CZ" altLang="cs-CZ" sz="2600" b="1" i="1" baseline="-25000" dirty="0" err="1" smtClean="0">
                <a:solidFill>
                  <a:srgbClr val="FF0000"/>
                </a:solidFill>
              </a:rPr>
              <a:t>a</a:t>
            </a:r>
            <a:r>
              <a:rPr lang="cs-CZ" altLang="cs-CZ" sz="2600" b="1" i="1" dirty="0" err="1" smtClean="0">
                <a:solidFill>
                  <a:srgbClr val="FF0000"/>
                </a:solidFill>
              </a:rPr>
              <a:t>S</a:t>
            </a:r>
            <a:endParaRPr lang="cs-CZ" altLang="cs-CZ" sz="2600" b="1" i="1" dirty="0">
              <a:solidFill>
                <a:srgbClr val="FF0000"/>
              </a:solidFill>
            </a:endParaRPr>
          </a:p>
        </p:txBody>
      </p:sp>
      <p:pic>
        <p:nvPicPr>
          <p:cNvPr id="6" name="Picture 2" descr="C:\Documents and Settings\kopecny\Plocha\Kačka - Dumy\MOJE DUM - Obrázky - Martin\Dum15_sl4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96"/>
          <a:stretch/>
        </p:blipFill>
        <p:spPr bwMode="auto">
          <a:xfrm>
            <a:off x="7006944" y="4149080"/>
            <a:ext cx="1690200" cy="180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MCj0432665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-27384"/>
            <a:ext cx="864096" cy="864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959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Otázky a úlohy: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cs-CZ" dirty="0" smtClean="0"/>
              <a:t>Proč se neprolomí střecha domu nebo nepopraskají skla v oknech působením tlakové síly vzduchu?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vzduch tlačí na střechu nebo na skla oken současně</a:t>
            </a:r>
            <a:br>
              <a:rPr lang="cs-CZ" dirty="0" smtClean="0"/>
            </a:br>
            <a:r>
              <a:rPr lang="cs-CZ" dirty="0" smtClean="0"/>
              <a:t>z obou stran stejně velkou silou, tj. síly jsou</a:t>
            </a:r>
            <a:br>
              <a:rPr lang="cs-CZ" dirty="0" smtClean="0"/>
            </a:br>
            <a:r>
              <a:rPr lang="cs-CZ" dirty="0" smtClean="0"/>
              <a:t>v rovnováze (vyrovnají se)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145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lastní 1">
      <a:dk1>
        <a:sysClr val="windowText" lastClr="000000"/>
      </a:dk1>
      <a:lt1>
        <a:srgbClr val="000000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1. MECHANICKÉ VLASTNOSTI KAPALIN</Template>
  <TotalTime>8768</TotalTime>
  <Words>511</Words>
  <Application>Microsoft Office PowerPoint</Application>
  <PresentationFormat>Předvádění na obrazovce (4:3)</PresentationFormat>
  <Paragraphs>100</Paragraphs>
  <Slides>13</Slides>
  <Notes>3</Notes>
  <HiddenSlides>1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Vrchol</vt:lpstr>
      <vt:lpstr>ATMOSFÉRICKÝ TLAK</vt:lpstr>
      <vt:lpstr>ATMOSFÉRICKÝ TLAK (zn. p_a)</vt:lpstr>
      <vt:lpstr>Jiné jednotky  tlaku:</vt:lpstr>
      <vt:lpstr>POKUS č.1:</vt:lpstr>
      <vt:lpstr>POKUS č.2:</vt:lpstr>
      <vt:lpstr>Další pokusy</vt:lpstr>
      <vt:lpstr>Prezentace aplikace PowerPoint</vt:lpstr>
      <vt:lpstr>Atmosférický tlak</vt:lpstr>
      <vt:lpstr>Otázky a úlohy:</vt:lpstr>
      <vt:lpstr>Otázky a úlohy:</vt:lpstr>
      <vt:lpstr>Otázky a úlohy:</vt:lpstr>
      <vt:lpstr>Otázky a úlohy:</vt:lpstr>
      <vt:lpstr>Zdroje: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Kopečná</dc:creator>
  <cp:lastModifiedBy>Lokální laboratorní uživatel</cp:lastModifiedBy>
  <cp:revision>147</cp:revision>
  <dcterms:created xsi:type="dcterms:W3CDTF">2013-02-06T17:07:34Z</dcterms:created>
  <dcterms:modified xsi:type="dcterms:W3CDTF">2020-05-18T21:04:39Z</dcterms:modified>
</cp:coreProperties>
</file>