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313" r:id="rId2"/>
    <p:sldId id="321" r:id="rId3"/>
    <p:sldId id="323" r:id="rId4"/>
    <p:sldId id="325" r:id="rId5"/>
    <p:sldId id="324" r:id="rId6"/>
    <p:sldId id="326" r:id="rId7"/>
    <p:sldId id="322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CE6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69" autoAdjust="0"/>
    <p:restoredTop sz="94660"/>
  </p:normalViewPr>
  <p:slideViewPr>
    <p:cSldViewPr snapToGrid="0">
      <p:cViewPr>
        <p:scale>
          <a:sx n="70" d="100"/>
          <a:sy n="70" d="100"/>
        </p:scale>
        <p:origin x="-1814" y="-365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Se&#353;it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strRef>
              <c:f>List1!$A$3</c:f>
              <c:strCache>
                <c:ptCount val="1"/>
                <c:pt idx="0">
                  <c:v>I/A</c:v>
                </c:pt>
              </c:strCache>
            </c:strRef>
          </c:tx>
          <c:xVal>
            <c:numRef>
              <c:f>List1!$B$2:$F$2</c:f>
              <c:numCache>
                <c:formatCode>General</c:formatCode>
                <c:ptCount val="5"/>
                <c:pt idx="0">
                  <c:v>0</c:v>
                </c:pt>
                <c:pt idx="1">
                  <c:v>3</c:v>
                </c:pt>
                <c:pt idx="2">
                  <c:v>6</c:v>
                </c:pt>
                <c:pt idx="3">
                  <c:v>9</c:v>
                </c:pt>
                <c:pt idx="4">
                  <c:v>12</c:v>
                </c:pt>
              </c:numCache>
            </c:numRef>
          </c:xVal>
          <c:yVal>
            <c:numRef>
              <c:f>List1!$B$3:$F$3</c:f>
              <c:numCache>
                <c:formatCode>General</c:formatCode>
                <c:ptCount val="5"/>
                <c:pt idx="0">
                  <c:v>0</c:v>
                </c:pt>
                <c:pt idx="1">
                  <c:v>3.0000000000000001E-3</c:v>
                </c:pt>
                <c:pt idx="2">
                  <c:v>6.0000000000000001E-3</c:v>
                </c:pt>
                <c:pt idx="3">
                  <c:v>8.9999999999999993E-3</c:v>
                </c:pt>
                <c:pt idx="4">
                  <c:v>1.2E-2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39232768"/>
        <c:axId val="139465472"/>
      </c:scatterChart>
      <c:valAx>
        <c:axId val="13923276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cs-CZ"/>
                  <a:t>U/V</a:t>
                </a:r>
                <a:endParaRPr lang="en-US"/>
              </a:p>
            </c:rich>
          </c:tx>
          <c:layout>
            <c:manualLayout>
              <c:xMode val="edge"/>
              <c:yMode val="edge"/>
              <c:x val="0.91869553805774273"/>
              <c:y val="0.8231248177311169"/>
            </c:manualLayout>
          </c:layout>
          <c:overlay val="0"/>
          <c:spPr>
            <a:solidFill>
              <a:schemeClr val="bg1"/>
            </a:solidFill>
          </c:spPr>
        </c:title>
        <c:numFmt formatCode="General" sourceLinked="1"/>
        <c:majorTickMark val="out"/>
        <c:minorTickMark val="none"/>
        <c:tickLblPos val="nextTo"/>
        <c:crossAx val="139465472"/>
        <c:crosses val="autoZero"/>
        <c:crossBetween val="midCat"/>
      </c:valAx>
      <c:valAx>
        <c:axId val="139465472"/>
        <c:scaling>
          <c:orientation val="minMax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cs-CZ"/>
                  <a:t>    I/A</a:t>
                </a:r>
              </a:p>
            </c:rich>
          </c:tx>
          <c:layout>
            <c:manualLayout>
              <c:xMode val="edge"/>
              <c:yMode val="edge"/>
              <c:x val="0.10277777777777777"/>
              <c:y val="1.8937007874015744E-2"/>
            </c:manualLayout>
          </c:layout>
          <c:overlay val="0"/>
          <c:spPr>
            <a:solidFill>
              <a:schemeClr val="bg1"/>
            </a:solidFill>
          </c:spPr>
        </c:title>
        <c:numFmt formatCode="General" sourceLinked="1"/>
        <c:majorTickMark val="out"/>
        <c:minorTickMark val="none"/>
        <c:tickLblPos val="nextTo"/>
        <c:crossAx val="139232768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CECBC1-F360-4D2C-BC52-2B567AFD8929}" type="datetimeFigureOut">
              <a:rPr lang="cs-CZ" smtClean="0"/>
              <a:t>17.05.2020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8F2A79-C00B-4E02-BB30-EAE4E9A012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73318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17.05.2020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17.05.2020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17.05.2020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17.05.2020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17.05.2020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17.05.2020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17.05.2020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17.05.2020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17.05.2020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17.05.2020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17.05.2020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  <a:alpha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17.05.2020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LulGVv-rVEw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0" y="2420888"/>
            <a:ext cx="914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400" b="1" dirty="0" smtClean="0">
                <a:solidFill>
                  <a:srgbClr val="FF0000"/>
                </a:solidFill>
              </a:rPr>
              <a:t>Ohmův zákon</a:t>
            </a:r>
            <a:endParaRPr lang="cs-CZ" sz="4400" b="1" dirty="0">
              <a:solidFill>
                <a:srgbClr val="FF0000"/>
              </a:solidFill>
            </a:endParaRPr>
          </a:p>
        </p:txBody>
      </p:sp>
      <p:sp>
        <p:nvSpPr>
          <p:cNvPr id="2" name="Obdélník 1"/>
          <p:cNvSpPr/>
          <p:nvPr/>
        </p:nvSpPr>
        <p:spPr>
          <a:xfrm>
            <a:off x="2502024" y="3491716"/>
            <a:ext cx="54543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>
                <a:hlinkClick r:id="rId2"/>
              </a:rPr>
              <a:t>https://www.youtube.com/watch?v=LulGVv-rVEw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05306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82825" y="706281"/>
            <a:ext cx="8499917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u="sng" dirty="0" smtClean="0"/>
              <a:t>Rezistor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800" dirty="0" smtClean="0"/>
              <a:t>izolovaný vodič navinutý v mnoha závitech na keramický válec</a:t>
            </a:r>
            <a:br>
              <a:rPr lang="cs-CZ" sz="2800" dirty="0" smtClean="0"/>
            </a:br>
            <a:endParaRPr lang="cs-CZ" sz="28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800" b="1" u="sng" dirty="0" smtClean="0"/>
              <a:t>schematická značka</a:t>
            </a:r>
            <a:r>
              <a:rPr lang="cs-CZ" sz="2800" b="1" dirty="0" smtClean="0"/>
              <a:t>: </a:t>
            </a:r>
            <a:endParaRPr lang="cs-CZ" sz="2800" b="1" dirty="0"/>
          </a:p>
        </p:txBody>
      </p:sp>
      <p:grpSp>
        <p:nvGrpSpPr>
          <p:cNvPr id="11" name="Skupina 10"/>
          <p:cNvGrpSpPr/>
          <p:nvPr/>
        </p:nvGrpSpPr>
        <p:grpSpPr>
          <a:xfrm>
            <a:off x="4203228" y="2502404"/>
            <a:ext cx="2935186" cy="432048"/>
            <a:chOff x="3365006" y="1468234"/>
            <a:chExt cx="2935186" cy="432048"/>
          </a:xfrm>
        </p:grpSpPr>
        <p:cxnSp>
          <p:nvCxnSpPr>
            <p:cNvPr id="8" name="Přímá spojovací čára 12"/>
            <p:cNvCxnSpPr/>
            <p:nvPr/>
          </p:nvCxnSpPr>
          <p:spPr>
            <a:xfrm rot="10800000">
              <a:off x="3365006" y="1684258"/>
              <a:ext cx="864096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Přímá spojovací čára 13"/>
            <p:cNvCxnSpPr/>
            <p:nvPr/>
          </p:nvCxnSpPr>
          <p:spPr>
            <a:xfrm>
              <a:off x="5436096" y="1684258"/>
              <a:ext cx="864096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Obdélník 5"/>
            <p:cNvSpPr/>
            <p:nvPr/>
          </p:nvSpPr>
          <p:spPr>
            <a:xfrm>
              <a:off x="4211960" y="1468234"/>
              <a:ext cx="1224136" cy="43204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pic>
        <p:nvPicPr>
          <p:cNvPr id="12" name="Picture 2" descr="https://upload.wikimedia.org/wikipedia/commons/thumb/7/75/Resistors-photo.JPG/220px-Resistors-phot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8400" y="3327608"/>
            <a:ext cx="3632654" cy="30877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6" descr="MCj04326650000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0442" y="44624"/>
            <a:ext cx="1008062" cy="1008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TextovéPole 14"/>
          <p:cNvSpPr txBox="1"/>
          <p:nvPr/>
        </p:nvSpPr>
        <p:spPr>
          <a:xfrm>
            <a:off x="0" y="4196"/>
            <a:ext cx="914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400" b="1" dirty="0" smtClean="0">
                <a:solidFill>
                  <a:srgbClr val="FF0000"/>
                </a:solidFill>
              </a:rPr>
              <a:t>Ohmův zákon</a:t>
            </a:r>
            <a:endParaRPr lang="cs-CZ" sz="4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3840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Skupina 35"/>
          <p:cNvGrpSpPr/>
          <p:nvPr/>
        </p:nvGrpSpPr>
        <p:grpSpPr>
          <a:xfrm>
            <a:off x="2395538" y="1424556"/>
            <a:ext cx="4387850" cy="3776094"/>
            <a:chOff x="2395538" y="1424556"/>
            <a:chExt cx="4387850" cy="3776094"/>
          </a:xfrm>
        </p:grpSpPr>
        <p:sp>
          <p:nvSpPr>
            <p:cNvPr id="4" name="TextovéPole 3"/>
            <p:cNvSpPr txBox="1"/>
            <p:nvPr/>
          </p:nvSpPr>
          <p:spPr>
            <a:xfrm>
              <a:off x="5103190" y="2297040"/>
              <a:ext cx="351378" cy="4924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2600" b="1" dirty="0" smtClean="0">
                  <a:solidFill>
                    <a:srgbClr val="FF0000"/>
                  </a:solidFill>
                </a:rPr>
                <a:t>+</a:t>
              </a:r>
              <a:endParaRPr lang="cs-CZ" sz="2600" b="1" dirty="0">
                <a:solidFill>
                  <a:srgbClr val="FF0000"/>
                </a:solidFill>
              </a:endParaRPr>
            </a:p>
          </p:txBody>
        </p:sp>
        <p:sp>
          <p:nvSpPr>
            <p:cNvPr id="5" name="TextovéPole 4"/>
            <p:cNvSpPr txBox="1"/>
            <p:nvPr/>
          </p:nvSpPr>
          <p:spPr>
            <a:xfrm>
              <a:off x="3813617" y="3236369"/>
              <a:ext cx="287258" cy="4924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2600" b="1" dirty="0">
                  <a:solidFill>
                    <a:srgbClr val="FF0000"/>
                  </a:solidFill>
                </a:rPr>
                <a:t>-</a:t>
              </a:r>
            </a:p>
          </p:txBody>
        </p:sp>
        <p:grpSp>
          <p:nvGrpSpPr>
            <p:cNvPr id="6" name="Group 32"/>
            <p:cNvGrpSpPr>
              <a:grpSpLocks/>
            </p:cNvGrpSpPr>
            <p:nvPr/>
          </p:nvGrpSpPr>
          <p:grpSpPr bwMode="auto">
            <a:xfrm>
              <a:off x="3263377" y="1675748"/>
              <a:ext cx="1317285" cy="1081138"/>
              <a:chOff x="3957" y="289"/>
              <a:chExt cx="1174" cy="907"/>
            </a:xfrm>
          </p:grpSpPr>
          <p:sp useBgFill="1">
            <p:nvSpPr>
              <p:cNvPr id="9" name="Oval 12"/>
              <p:cNvSpPr>
                <a:spLocks noChangeArrowheads="1"/>
              </p:cNvSpPr>
              <p:nvPr/>
            </p:nvSpPr>
            <p:spPr bwMode="auto">
              <a:xfrm>
                <a:off x="4315" y="289"/>
                <a:ext cx="476" cy="466"/>
              </a:xfrm>
              <a:prstGeom prst="ellipse">
                <a:avLst/>
              </a:prstGeom>
              <a:ln w="1905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57150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71450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28600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743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3200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657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41148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0" hangingPunct="0"/>
                <a:r>
                  <a:rPr lang="sk-SK" altLang="cs-CZ" sz="3200">
                    <a:latin typeface="Times New Roman" pitchFamily="18" charset="0"/>
                  </a:rPr>
                  <a:t>V</a:t>
                </a:r>
              </a:p>
            </p:txBody>
          </p:sp>
          <p:sp>
            <p:nvSpPr>
              <p:cNvPr id="10" name="Line 20"/>
              <p:cNvSpPr>
                <a:spLocks noChangeShapeType="1"/>
              </p:cNvSpPr>
              <p:nvPr/>
            </p:nvSpPr>
            <p:spPr bwMode="auto">
              <a:xfrm flipV="1">
                <a:off x="3997" y="516"/>
                <a:ext cx="0" cy="68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1" name="Line 21"/>
              <p:cNvSpPr>
                <a:spLocks noChangeShapeType="1"/>
              </p:cNvSpPr>
              <p:nvPr/>
            </p:nvSpPr>
            <p:spPr bwMode="auto">
              <a:xfrm>
                <a:off x="3997" y="516"/>
                <a:ext cx="31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2" name="Line 27"/>
              <p:cNvSpPr>
                <a:spLocks noChangeShapeType="1"/>
              </p:cNvSpPr>
              <p:nvPr/>
            </p:nvSpPr>
            <p:spPr bwMode="auto">
              <a:xfrm flipH="1" flipV="1">
                <a:off x="5103" y="516"/>
                <a:ext cx="0" cy="68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3" name="Line 28"/>
              <p:cNvSpPr>
                <a:spLocks noChangeShapeType="1"/>
              </p:cNvSpPr>
              <p:nvPr/>
            </p:nvSpPr>
            <p:spPr bwMode="auto">
              <a:xfrm flipH="1">
                <a:off x="4785" y="516"/>
                <a:ext cx="31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4" name="Oval 29"/>
              <p:cNvSpPr>
                <a:spLocks noChangeArrowheads="1"/>
              </p:cNvSpPr>
              <p:nvPr/>
            </p:nvSpPr>
            <p:spPr bwMode="auto">
              <a:xfrm>
                <a:off x="3957" y="1128"/>
                <a:ext cx="68" cy="68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5" name="Oval 30"/>
              <p:cNvSpPr>
                <a:spLocks noChangeArrowheads="1"/>
              </p:cNvSpPr>
              <p:nvPr/>
            </p:nvSpPr>
            <p:spPr bwMode="auto">
              <a:xfrm>
                <a:off x="5063" y="1128"/>
                <a:ext cx="68" cy="68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</p:grpSp>
        <p:sp>
          <p:nvSpPr>
            <p:cNvPr id="7" name="TextovéPole 6"/>
            <p:cNvSpPr txBox="1"/>
            <p:nvPr/>
          </p:nvSpPr>
          <p:spPr>
            <a:xfrm>
              <a:off x="3365188" y="1424556"/>
              <a:ext cx="351378" cy="4924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2600" b="1" dirty="0" smtClean="0">
                  <a:solidFill>
                    <a:srgbClr val="FF0000"/>
                  </a:solidFill>
                </a:rPr>
                <a:t>+</a:t>
              </a:r>
              <a:endParaRPr lang="cs-CZ" sz="2600" b="1" dirty="0">
                <a:solidFill>
                  <a:srgbClr val="FF0000"/>
                </a:solidFill>
              </a:endParaRPr>
            </a:p>
          </p:txBody>
        </p:sp>
        <p:sp>
          <p:nvSpPr>
            <p:cNvPr id="8" name="TextovéPole 7"/>
            <p:cNvSpPr txBox="1"/>
            <p:nvPr/>
          </p:nvSpPr>
          <p:spPr>
            <a:xfrm>
              <a:off x="4181103" y="1424556"/>
              <a:ext cx="287258" cy="4924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2600" b="1" dirty="0">
                  <a:solidFill>
                    <a:srgbClr val="FF0000"/>
                  </a:solidFill>
                </a:rPr>
                <a:t>-</a:t>
              </a:r>
            </a:p>
          </p:txBody>
        </p:sp>
        <p:sp>
          <p:nvSpPr>
            <p:cNvPr id="17" name="Freeform 4"/>
            <p:cNvSpPr>
              <a:spLocks/>
            </p:cNvSpPr>
            <p:nvPr/>
          </p:nvSpPr>
          <p:spPr bwMode="auto">
            <a:xfrm>
              <a:off x="2395538" y="2726207"/>
              <a:ext cx="4387850" cy="2411412"/>
            </a:xfrm>
            <a:custGeom>
              <a:avLst/>
              <a:gdLst>
                <a:gd name="T0" fmla="*/ 704 w 2112"/>
                <a:gd name="T1" fmla="*/ 1161 h 1161"/>
                <a:gd name="T2" fmla="*/ 1 w 2112"/>
                <a:gd name="T3" fmla="*/ 1161 h 1161"/>
                <a:gd name="T4" fmla="*/ 0 w 2112"/>
                <a:gd name="T5" fmla="*/ 0 h 1161"/>
                <a:gd name="T6" fmla="*/ 2106 w 2112"/>
                <a:gd name="T7" fmla="*/ 0 h 1161"/>
                <a:gd name="T8" fmla="*/ 2112 w 2112"/>
                <a:gd name="T9" fmla="*/ 1158 h 1161"/>
                <a:gd name="T10" fmla="*/ 1520 w 2112"/>
                <a:gd name="T11" fmla="*/ 1158 h 116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112"/>
                <a:gd name="T19" fmla="*/ 0 h 1161"/>
                <a:gd name="T20" fmla="*/ 2112 w 2112"/>
                <a:gd name="T21" fmla="*/ 1161 h 116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12" h="1161">
                  <a:moveTo>
                    <a:pt x="704" y="1161"/>
                  </a:moveTo>
                  <a:lnTo>
                    <a:pt x="1" y="1161"/>
                  </a:lnTo>
                  <a:lnTo>
                    <a:pt x="0" y="0"/>
                  </a:lnTo>
                  <a:lnTo>
                    <a:pt x="2106" y="0"/>
                  </a:lnTo>
                  <a:lnTo>
                    <a:pt x="2112" y="1158"/>
                  </a:lnTo>
                  <a:lnTo>
                    <a:pt x="1520" y="1158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cs-CZ" altLang="cs-CZ"/>
            </a:p>
          </p:txBody>
        </p:sp>
        <p:sp>
          <p:nvSpPr>
            <p:cNvPr id="21" name="Freeform 8"/>
            <p:cNvSpPr>
              <a:spLocks/>
            </p:cNvSpPr>
            <p:nvPr/>
          </p:nvSpPr>
          <p:spPr bwMode="auto">
            <a:xfrm>
              <a:off x="3965575" y="5131269"/>
              <a:ext cx="1271588" cy="1588"/>
            </a:xfrm>
            <a:custGeom>
              <a:avLst/>
              <a:gdLst>
                <a:gd name="T0" fmla="*/ 0 w 612"/>
                <a:gd name="T1" fmla="*/ 1 h 1"/>
                <a:gd name="T2" fmla="*/ 612 w 612"/>
                <a:gd name="T3" fmla="*/ 0 h 1"/>
                <a:gd name="T4" fmla="*/ 0 60000 65536"/>
                <a:gd name="T5" fmla="*/ 0 60000 65536"/>
                <a:gd name="T6" fmla="*/ 0 w 612"/>
                <a:gd name="T7" fmla="*/ 0 h 1"/>
                <a:gd name="T8" fmla="*/ 612 w 612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612" h="1">
                  <a:moveTo>
                    <a:pt x="0" y="1"/>
                  </a:moveTo>
                  <a:lnTo>
                    <a:pt x="612" y="0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cs-CZ" altLang="cs-CZ"/>
            </a:p>
          </p:txBody>
        </p:sp>
        <p:sp>
          <p:nvSpPr>
            <p:cNvPr id="22" name="Text Box 9"/>
            <p:cNvSpPr txBox="1">
              <a:spLocks noChangeArrowheads="1"/>
            </p:cNvSpPr>
            <p:nvPr/>
          </p:nvSpPr>
          <p:spPr bwMode="auto">
            <a:xfrm>
              <a:off x="3573230" y="4679950"/>
              <a:ext cx="387350" cy="5207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sk-SK" altLang="cs-CZ" sz="2800" dirty="0" smtClean="0">
                  <a:latin typeface="Times New Roman" pitchFamily="18" charset="0"/>
                </a:rPr>
                <a:t>+</a:t>
              </a:r>
              <a:endParaRPr lang="sk-SK" altLang="cs-CZ" sz="2800" dirty="0">
                <a:latin typeface="Times New Roman" pitchFamily="18" charset="0"/>
              </a:endParaRPr>
            </a:p>
          </p:txBody>
        </p:sp>
        <p:sp>
          <p:nvSpPr>
            <p:cNvPr id="23" name="Text Box 10"/>
            <p:cNvSpPr txBox="1">
              <a:spLocks noChangeArrowheads="1"/>
            </p:cNvSpPr>
            <p:nvPr/>
          </p:nvSpPr>
          <p:spPr bwMode="auto">
            <a:xfrm>
              <a:off x="3881696" y="4641614"/>
              <a:ext cx="304892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sk-SK" altLang="cs-CZ" sz="2800" dirty="0">
                  <a:latin typeface="Times New Roman" pitchFamily="18" charset="0"/>
                </a:rPr>
                <a:t>-</a:t>
              </a:r>
              <a:endParaRPr lang="sk-SK" altLang="cs-CZ" sz="2800" dirty="0">
                <a:latin typeface="Times New Roman" pitchFamily="18" charset="0"/>
              </a:endParaRPr>
            </a:p>
          </p:txBody>
        </p:sp>
        <p:sp>
          <p:nvSpPr>
            <p:cNvPr id="27" name="Oval 14"/>
            <p:cNvSpPr>
              <a:spLocks noChangeArrowheads="1"/>
            </p:cNvSpPr>
            <p:nvPr/>
          </p:nvSpPr>
          <p:spPr bwMode="auto">
            <a:xfrm>
              <a:off x="5436096" y="2357232"/>
              <a:ext cx="755650" cy="739775"/>
            </a:xfrm>
            <a:prstGeom prst="ellipse">
              <a:avLst/>
            </a:prstGeom>
            <a:solidFill>
              <a:srgbClr val="DCE6F2"/>
            </a:solidFill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sk-SK" altLang="cs-CZ" sz="3200" dirty="0">
                  <a:latin typeface="Times New Roman" pitchFamily="18" charset="0"/>
                </a:rPr>
                <a:t>A</a:t>
              </a:r>
            </a:p>
          </p:txBody>
        </p:sp>
        <p:sp>
          <p:nvSpPr>
            <p:cNvPr id="28" name="Freeform 15"/>
            <p:cNvSpPr>
              <a:spLocks/>
            </p:cNvSpPr>
            <p:nvPr/>
          </p:nvSpPr>
          <p:spPr bwMode="auto">
            <a:xfrm>
              <a:off x="5237163" y="5129682"/>
              <a:ext cx="320675" cy="1587"/>
            </a:xfrm>
            <a:custGeom>
              <a:avLst/>
              <a:gdLst>
                <a:gd name="T0" fmla="*/ 0 w 202"/>
                <a:gd name="T1" fmla="*/ 0 h 1"/>
                <a:gd name="T2" fmla="*/ 202 w 202"/>
                <a:gd name="T3" fmla="*/ 1 h 1"/>
                <a:gd name="T4" fmla="*/ 0 60000 65536"/>
                <a:gd name="T5" fmla="*/ 0 60000 65536"/>
                <a:gd name="T6" fmla="*/ 0 w 202"/>
                <a:gd name="T7" fmla="*/ 0 h 1"/>
                <a:gd name="T8" fmla="*/ 202 w 202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02" h="1">
                  <a:moveTo>
                    <a:pt x="0" y="0"/>
                  </a:moveTo>
                  <a:lnTo>
                    <a:pt x="202" y="1"/>
                  </a:lnTo>
                </a:path>
              </a:pathLst>
            </a:custGeom>
            <a:noFill/>
            <a:ln w="508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cs-CZ" altLang="cs-CZ"/>
            </a:p>
          </p:txBody>
        </p:sp>
        <p:sp>
          <p:nvSpPr>
            <p:cNvPr id="32" name="Obdélník 31"/>
            <p:cNvSpPr/>
            <p:nvPr/>
          </p:nvSpPr>
          <p:spPr>
            <a:xfrm>
              <a:off x="3438774" y="2566535"/>
              <a:ext cx="986685" cy="299645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3" name="Ovál 32"/>
            <p:cNvSpPr>
              <a:spLocks noChangeAspect="1"/>
            </p:cNvSpPr>
            <p:nvPr/>
          </p:nvSpPr>
          <p:spPr>
            <a:xfrm>
              <a:off x="3799568" y="5108123"/>
              <a:ext cx="56712" cy="56712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905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4" name="Ovál 33"/>
            <p:cNvSpPr>
              <a:spLocks noChangeAspect="1"/>
            </p:cNvSpPr>
            <p:nvPr/>
          </p:nvSpPr>
          <p:spPr>
            <a:xfrm>
              <a:off x="3946525" y="5102676"/>
              <a:ext cx="56712" cy="56712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905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5" name="TextovéPole 34"/>
            <p:cNvSpPr txBox="1"/>
            <p:nvPr/>
          </p:nvSpPr>
          <p:spPr>
            <a:xfrm>
              <a:off x="6170799" y="2303133"/>
              <a:ext cx="287258" cy="4924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2600" b="1" dirty="0" smtClean="0">
                  <a:solidFill>
                    <a:srgbClr val="FF0000"/>
                  </a:solidFill>
                </a:rPr>
                <a:t>-</a:t>
              </a:r>
              <a:endParaRPr lang="cs-CZ" sz="2600" b="1" dirty="0">
                <a:solidFill>
                  <a:srgbClr val="FF0000"/>
                </a:solidFill>
              </a:endParaRPr>
            </a:p>
          </p:txBody>
        </p:sp>
      </p:grpSp>
      <p:sp>
        <p:nvSpPr>
          <p:cNvPr id="37" name="TextovéPole 36"/>
          <p:cNvSpPr txBox="1"/>
          <p:nvPr/>
        </p:nvSpPr>
        <p:spPr>
          <a:xfrm>
            <a:off x="15498" y="859980"/>
            <a:ext cx="9171742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600" dirty="0" smtClean="0"/>
              <a:t>Schéma elektrického obvodu ke zjištění závislosti proudu na napětí</a:t>
            </a:r>
            <a:endParaRPr lang="cs-CZ" sz="2600" dirty="0"/>
          </a:p>
        </p:txBody>
      </p:sp>
      <p:pic>
        <p:nvPicPr>
          <p:cNvPr id="38" name="Picture 6" descr="MCj0432665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0442" y="44624"/>
            <a:ext cx="1008062" cy="1008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62423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2" name="Tabulka 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814920509"/>
                  </p:ext>
                </p:extLst>
              </p:nvPr>
            </p:nvGraphicFramePr>
            <p:xfrm>
              <a:off x="2144502" y="1973958"/>
              <a:ext cx="4572000" cy="3520821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524000"/>
                    <a:gridCol w="1524000"/>
                    <a:gridCol w="1524000"/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cs-CZ" sz="2600" i="1" smtClean="0">
                                        <a:latin typeface="+mn-lt"/>
                                      </a:rPr>
                                    </m:ctrlPr>
                                  </m:fPr>
                                  <m:num>
                                    <m:r>
                                      <a:rPr lang="cs-CZ" sz="2600" b="1" i="1" smtClean="0">
                                        <a:latin typeface="+mn-lt"/>
                                      </a:rPr>
                                      <m:t>𝑼</m:t>
                                    </m:r>
                                  </m:num>
                                  <m:den>
                                    <m:r>
                                      <a:rPr lang="cs-CZ" sz="2600" b="1" i="0" smtClean="0">
                                        <a:latin typeface="+mn-lt"/>
                                      </a:rPr>
                                      <m:t>𝐕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cs-CZ" sz="2600" dirty="0">
                            <a:latin typeface="+mn-lt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cs-CZ" sz="2600" i="1" smtClean="0">
                                        <a:latin typeface="+mn-lt"/>
                                      </a:rPr>
                                    </m:ctrlPr>
                                  </m:fPr>
                                  <m:num>
                                    <m:r>
                                      <a:rPr lang="cs-CZ" sz="2600" b="1" i="1" smtClean="0">
                                        <a:latin typeface="Cambria Math"/>
                                      </a:rPr>
                                      <m:t>𝑰</m:t>
                                    </m:r>
                                  </m:num>
                                  <m:den>
                                    <m:r>
                                      <a:rPr lang="cs-CZ" sz="2600" b="1" i="0" smtClean="0">
                                        <a:latin typeface="Cambria Math"/>
                                      </a:rPr>
                                      <m:t>𝐀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cs-CZ" sz="2600" dirty="0">
                            <a:latin typeface="+mn-lt"/>
                          </a:endParaRPr>
                        </a:p>
                        <a:p>
                          <a:pPr algn="ctr"/>
                          <a:endParaRPr lang="cs-CZ" sz="2600" dirty="0">
                            <a:latin typeface="+mn-lt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cs-CZ" sz="2600" i="1" smtClean="0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cs-CZ" sz="2600" b="1" i="1" smtClean="0">
                                        <a:latin typeface="Cambria Math"/>
                                      </a:rPr>
                                      <m:t>𝑼</m:t>
                                    </m:r>
                                  </m:num>
                                  <m:den>
                                    <m:r>
                                      <a:rPr lang="cs-CZ" sz="2600" b="1" i="1" smtClean="0">
                                        <a:latin typeface="Cambria Math"/>
                                      </a:rPr>
                                      <m:t>𝑰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cs-CZ" sz="2600" dirty="0"/>
                        </a:p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cs-CZ" sz="2600" i="1" smtClean="0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cs-CZ" sz="2600" b="1" i="1" smtClean="0">
                                        <a:latin typeface="Cambria Math"/>
                                      </a:rPr>
                                      <m:t>𝑽</m:t>
                                    </m:r>
                                  </m:num>
                                  <m:den>
                                    <m:r>
                                      <a:rPr lang="cs-CZ" sz="2600" b="1" i="1" smtClean="0">
                                        <a:latin typeface="Cambria Math"/>
                                      </a:rPr>
                                      <m:t>𝑨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cs-CZ" sz="2600" dirty="0">
                            <a:latin typeface="+mn-lt"/>
                          </a:endParaRPr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endParaRPr lang="cs-CZ" sz="2600" dirty="0">
                            <a:latin typeface="+mn-lt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cs-CZ" sz="2600" dirty="0">
                            <a:latin typeface="+mn-lt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cs-CZ" sz="2600" dirty="0">
                            <a:latin typeface="+mn-lt"/>
                          </a:endParaRPr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endParaRPr lang="cs-CZ" sz="2600" dirty="0">
                            <a:latin typeface="+mn-lt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cs-CZ" sz="2600" dirty="0">
                            <a:latin typeface="+mn-lt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cs-CZ" sz="2600" dirty="0">
                            <a:latin typeface="+mn-lt"/>
                          </a:endParaRPr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endParaRPr lang="cs-CZ" sz="2600" dirty="0">
                            <a:latin typeface="+mn-lt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cs-CZ" sz="2600" dirty="0">
                            <a:latin typeface="+mn-lt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cs-CZ" sz="2600" dirty="0">
                            <a:latin typeface="+mn-lt"/>
                          </a:endParaRPr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endParaRPr lang="cs-CZ" sz="2600" dirty="0">
                            <a:latin typeface="+mn-lt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cs-CZ" sz="2600" dirty="0">
                            <a:latin typeface="+mn-lt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cs-CZ" sz="2600" dirty="0">
                            <a:latin typeface="+mn-lt"/>
                          </a:endParaRPr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>
          <p:graphicFrame>
            <p:nvGraphicFramePr>
              <p:cNvPr id="2" name="Tabulka 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814920509"/>
                  </p:ext>
                </p:extLst>
              </p:nvPr>
            </p:nvGraphicFramePr>
            <p:xfrm>
              <a:off x="2144502" y="1973958"/>
              <a:ext cx="4572000" cy="3520821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524000"/>
                    <a:gridCol w="1524000"/>
                    <a:gridCol w="1524000"/>
                  </a:tblGrid>
                  <a:tr h="1570101"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400" t="-389" r="-200000" b="-12490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100400" t="-389" r="-100000" b="-12490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200400" t="-389" b="-124903"/>
                          </a:stretch>
                        </a:blipFill>
                      </a:tcPr>
                    </a:tc>
                  </a:tr>
                  <a:tr h="487680">
                    <a:tc>
                      <a:txBody>
                        <a:bodyPr/>
                        <a:lstStyle/>
                        <a:p>
                          <a:pPr algn="ctr"/>
                          <a:endParaRPr lang="cs-CZ" sz="2600" dirty="0">
                            <a:latin typeface="+mn-lt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cs-CZ" sz="2600" dirty="0">
                            <a:latin typeface="+mn-lt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cs-CZ" sz="2600" dirty="0">
                            <a:latin typeface="+mn-lt"/>
                          </a:endParaRPr>
                        </a:p>
                      </a:txBody>
                      <a:tcPr/>
                    </a:tc>
                  </a:tr>
                  <a:tr h="487680">
                    <a:tc>
                      <a:txBody>
                        <a:bodyPr/>
                        <a:lstStyle/>
                        <a:p>
                          <a:pPr algn="ctr"/>
                          <a:endParaRPr lang="cs-CZ" sz="2600" dirty="0">
                            <a:latin typeface="+mn-lt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cs-CZ" sz="2600" dirty="0">
                            <a:latin typeface="+mn-lt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cs-CZ" sz="2600" dirty="0">
                            <a:latin typeface="+mn-lt"/>
                          </a:endParaRPr>
                        </a:p>
                      </a:txBody>
                      <a:tcPr/>
                    </a:tc>
                  </a:tr>
                  <a:tr h="487680">
                    <a:tc>
                      <a:txBody>
                        <a:bodyPr/>
                        <a:lstStyle/>
                        <a:p>
                          <a:pPr algn="ctr"/>
                          <a:endParaRPr lang="cs-CZ" sz="2600" dirty="0">
                            <a:latin typeface="+mn-lt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cs-CZ" sz="2600" dirty="0">
                            <a:latin typeface="+mn-lt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cs-CZ" sz="2600" dirty="0">
                            <a:latin typeface="+mn-lt"/>
                          </a:endParaRPr>
                        </a:p>
                      </a:txBody>
                      <a:tcPr/>
                    </a:tc>
                  </a:tr>
                  <a:tr h="487680">
                    <a:tc>
                      <a:txBody>
                        <a:bodyPr/>
                        <a:lstStyle/>
                        <a:p>
                          <a:pPr algn="ctr"/>
                          <a:endParaRPr lang="cs-CZ" sz="2600" dirty="0">
                            <a:latin typeface="+mn-lt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cs-CZ" sz="2600" dirty="0">
                            <a:latin typeface="+mn-lt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cs-CZ" sz="2600" dirty="0">
                            <a:latin typeface="+mn-lt"/>
                          </a:endParaRPr>
                        </a:p>
                      </a:txBody>
                      <a:tcPr/>
                    </a:tc>
                  </a:tr>
                </a:tbl>
              </a:graphicData>
            </a:graphic>
          </p:graphicFrame>
        </mc:Fallback>
      </mc:AlternateContent>
      <p:cxnSp>
        <p:nvCxnSpPr>
          <p:cNvPr id="4" name="Přímá spojnice 3"/>
          <p:cNvCxnSpPr/>
          <p:nvPr/>
        </p:nvCxnSpPr>
        <p:spPr>
          <a:xfrm>
            <a:off x="5671457" y="2786743"/>
            <a:ext cx="522514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ovéPole 2"/>
          <p:cNvSpPr txBox="1"/>
          <p:nvPr/>
        </p:nvSpPr>
        <p:spPr>
          <a:xfrm>
            <a:off x="685782" y="816429"/>
            <a:ext cx="74784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Tabulka naměřených hodnot</a:t>
            </a:r>
            <a:endParaRPr lang="cs-CZ" sz="2800" dirty="0"/>
          </a:p>
        </p:txBody>
      </p:sp>
      <p:pic>
        <p:nvPicPr>
          <p:cNvPr id="5" name="Picture 6" descr="MCj04326650000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0442" y="44624"/>
            <a:ext cx="1008062" cy="1008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773511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2" name="Tabulka 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735092153"/>
                  </p:ext>
                </p:extLst>
              </p:nvPr>
            </p:nvGraphicFramePr>
            <p:xfrm>
              <a:off x="413669" y="1538530"/>
              <a:ext cx="3940617" cy="3356887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313539"/>
                    <a:gridCol w="1313539"/>
                    <a:gridCol w="1313539"/>
                  </a:tblGrid>
                  <a:tr h="1406167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cs-CZ" sz="2600" i="1" smtClean="0">
                                        <a:latin typeface="+mn-lt"/>
                                      </a:rPr>
                                    </m:ctrlPr>
                                  </m:fPr>
                                  <m:num>
                                    <m:r>
                                      <a:rPr lang="cs-CZ" sz="2600" b="1" i="1" smtClean="0">
                                        <a:latin typeface="+mn-lt"/>
                                      </a:rPr>
                                      <m:t>𝑼</m:t>
                                    </m:r>
                                  </m:num>
                                  <m:den>
                                    <m:r>
                                      <a:rPr lang="cs-CZ" sz="2600" b="1" i="0" smtClean="0">
                                        <a:latin typeface="+mn-lt"/>
                                      </a:rPr>
                                      <m:t>𝐕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cs-CZ" sz="2600" dirty="0">
                            <a:latin typeface="+mn-lt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cs-CZ" sz="2600" i="1" smtClean="0">
                                        <a:latin typeface="+mn-lt"/>
                                      </a:rPr>
                                    </m:ctrlPr>
                                  </m:fPr>
                                  <m:num>
                                    <m:r>
                                      <a:rPr lang="cs-CZ" sz="2600" b="1" i="1" smtClean="0">
                                        <a:latin typeface="Cambria Math"/>
                                      </a:rPr>
                                      <m:t>𝑰</m:t>
                                    </m:r>
                                  </m:num>
                                  <m:den>
                                    <m:r>
                                      <a:rPr lang="cs-CZ" sz="2600" b="1" i="0" smtClean="0">
                                        <a:latin typeface="Cambria Math"/>
                                      </a:rPr>
                                      <m:t>𝐀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cs-CZ" sz="2600" dirty="0">
                            <a:latin typeface="+mn-lt"/>
                          </a:endParaRPr>
                        </a:p>
                        <a:p>
                          <a:pPr algn="ctr"/>
                          <a:endParaRPr lang="cs-CZ" sz="2600" dirty="0">
                            <a:latin typeface="+mn-lt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cs-CZ" sz="2600" i="1" smtClean="0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f>
                                      <m:fPr>
                                        <m:ctrlPr>
                                          <a:rPr lang="cs-CZ" sz="2600" i="1" smtClean="0">
                                            <a:latin typeface="Cambria Math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cs-CZ" sz="2600" b="1" i="1" smtClean="0">
                                            <a:latin typeface="Cambria Math"/>
                                          </a:rPr>
                                          <m:t>𝑼</m:t>
                                        </m:r>
                                      </m:num>
                                      <m:den>
                                        <m:r>
                                          <a:rPr lang="cs-CZ" sz="2600" b="1" i="1" smtClean="0">
                                            <a:latin typeface="Cambria Math"/>
                                          </a:rPr>
                                          <m:t>𝑰</m:t>
                                        </m:r>
                                      </m:den>
                                    </m:f>
                                  </m:num>
                                  <m:den>
                                    <m:f>
                                      <m:fPr>
                                        <m:ctrlPr>
                                          <a:rPr lang="cs-CZ" sz="2600" i="1" smtClean="0">
                                            <a:latin typeface="Cambria Math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cs-CZ" sz="2600" b="1" i="0" smtClean="0">
                                            <a:latin typeface="Cambria Math"/>
                                          </a:rPr>
                                          <m:t>𝐕</m:t>
                                        </m:r>
                                      </m:num>
                                      <m:den>
                                        <m:r>
                                          <a:rPr lang="cs-CZ" sz="2600" b="1" i="0" smtClean="0">
                                            <a:latin typeface="Cambria Math"/>
                                          </a:rPr>
                                          <m:t>𝐀</m:t>
                                        </m:r>
                                      </m:den>
                                    </m:f>
                                  </m:den>
                                </m:f>
                              </m:oMath>
                            </m:oMathPara>
                          </a14:m>
                          <a:endParaRPr lang="cs-CZ" sz="2600" dirty="0">
                            <a:latin typeface="+mn-lt"/>
                          </a:endParaRPr>
                        </a:p>
                      </a:txBody>
                      <a:tcPr/>
                    </a:tc>
                  </a:tr>
                  <a:tr h="436761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2600" dirty="0" smtClean="0">
                              <a:latin typeface="+mn-lt"/>
                            </a:rPr>
                            <a:t>3</a:t>
                          </a:r>
                          <a:endParaRPr lang="cs-CZ" sz="2600" dirty="0">
                            <a:latin typeface="+mn-lt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2600" dirty="0" smtClean="0">
                              <a:latin typeface="+mn-lt"/>
                            </a:rPr>
                            <a:t>0,003</a:t>
                          </a:r>
                          <a:endParaRPr lang="cs-CZ" sz="2600" dirty="0">
                            <a:latin typeface="+mn-lt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2600" dirty="0" smtClean="0">
                              <a:latin typeface="+mn-lt"/>
                            </a:rPr>
                            <a:t>1 000</a:t>
                          </a:r>
                          <a:endParaRPr lang="cs-CZ" sz="2600" dirty="0">
                            <a:latin typeface="+mn-lt"/>
                          </a:endParaRPr>
                        </a:p>
                      </a:txBody>
                      <a:tcPr/>
                    </a:tc>
                  </a:tr>
                  <a:tr h="436761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2600" dirty="0" smtClean="0">
                              <a:latin typeface="+mn-lt"/>
                            </a:rPr>
                            <a:t>6</a:t>
                          </a:r>
                          <a:endParaRPr lang="cs-CZ" sz="2600" dirty="0">
                            <a:latin typeface="+mn-lt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2600" dirty="0" smtClean="0">
                              <a:latin typeface="+mn-lt"/>
                            </a:rPr>
                            <a:t>0,006</a:t>
                          </a:r>
                          <a:endParaRPr lang="cs-CZ" sz="2600" dirty="0">
                            <a:latin typeface="+mn-lt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2600" dirty="0" smtClean="0">
                              <a:latin typeface="+mn-lt"/>
                            </a:rPr>
                            <a:t> 1 000</a:t>
                          </a:r>
                          <a:endParaRPr lang="cs-CZ" sz="2600" dirty="0">
                            <a:latin typeface="+mn-lt"/>
                          </a:endParaRPr>
                        </a:p>
                      </a:txBody>
                      <a:tcPr/>
                    </a:tc>
                  </a:tr>
                  <a:tr h="436761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2600" dirty="0" smtClean="0">
                              <a:latin typeface="+mn-lt"/>
                            </a:rPr>
                            <a:t>9</a:t>
                          </a:r>
                          <a:endParaRPr lang="cs-CZ" sz="2600" dirty="0">
                            <a:latin typeface="+mn-lt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2600" dirty="0" smtClean="0">
                              <a:latin typeface="+mn-lt"/>
                            </a:rPr>
                            <a:t>0,009</a:t>
                          </a:r>
                          <a:endParaRPr lang="cs-CZ" sz="2600" dirty="0">
                            <a:latin typeface="+mn-lt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2600" dirty="0" smtClean="0">
                              <a:latin typeface="+mn-lt"/>
                            </a:rPr>
                            <a:t>1 000</a:t>
                          </a:r>
                          <a:endParaRPr lang="cs-CZ" sz="2600" dirty="0">
                            <a:latin typeface="+mn-lt"/>
                          </a:endParaRPr>
                        </a:p>
                      </a:txBody>
                      <a:tcPr/>
                    </a:tc>
                  </a:tr>
                  <a:tr h="436761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2600" dirty="0" smtClean="0">
                              <a:latin typeface="+mn-lt"/>
                            </a:rPr>
                            <a:t>12</a:t>
                          </a:r>
                          <a:endParaRPr lang="cs-CZ" sz="2600" dirty="0">
                            <a:latin typeface="+mn-lt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2600" dirty="0" smtClean="0">
                              <a:latin typeface="+mn-lt"/>
                            </a:rPr>
                            <a:t>0,001 2</a:t>
                          </a:r>
                          <a:endParaRPr lang="cs-CZ" sz="2600" dirty="0">
                            <a:latin typeface="+mn-lt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2600" dirty="0" smtClean="0">
                              <a:latin typeface="+mn-lt"/>
                            </a:rPr>
                            <a:t> 1 000</a:t>
                          </a:r>
                          <a:endParaRPr lang="cs-CZ" sz="2600" dirty="0">
                            <a:latin typeface="+mn-lt"/>
                          </a:endParaRPr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>
          <p:graphicFrame>
            <p:nvGraphicFramePr>
              <p:cNvPr id="2" name="Tabulka 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735092153"/>
                  </p:ext>
                </p:extLst>
              </p:nvPr>
            </p:nvGraphicFramePr>
            <p:xfrm>
              <a:off x="413669" y="1538530"/>
              <a:ext cx="3940617" cy="3356887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313539"/>
                    <a:gridCol w="1313539"/>
                    <a:gridCol w="1313539"/>
                  </a:tblGrid>
                  <a:tr h="1406167"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465" r="-200930" b="-14978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100000" r="-100000" b="-14978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200930" r="-465" b="-149784"/>
                          </a:stretch>
                        </a:blipFill>
                      </a:tcPr>
                    </a:tc>
                  </a:tr>
                  <a:tr h="4876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2600" dirty="0" smtClean="0">
                              <a:latin typeface="+mn-lt"/>
                            </a:rPr>
                            <a:t>3</a:t>
                          </a:r>
                          <a:endParaRPr lang="cs-CZ" sz="2600" dirty="0">
                            <a:latin typeface="+mn-lt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2600" dirty="0" smtClean="0">
                              <a:latin typeface="+mn-lt"/>
                            </a:rPr>
                            <a:t>0,003</a:t>
                          </a:r>
                          <a:endParaRPr lang="cs-CZ" sz="2600" dirty="0">
                            <a:latin typeface="+mn-lt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2600" dirty="0" smtClean="0">
                              <a:latin typeface="+mn-lt"/>
                            </a:rPr>
                            <a:t>1 000</a:t>
                          </a:r>
                          <a:endParaRPr lang="cs-CZ" sz="2600" dirty="0">
                            <a:latin typeface="+mn-lt"/>
                          </a:endParaRPr>
                        </a:p>
                      </a:txBody>
                      <a:tcPr/>
                    </a:tc>
                  </a:tr>
                  <a:tr h="4876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2600" dirty="0" smtClean="0">
                              <a:latin typeface="+mn-lt"/>
                            </a:rPr>
                            <a:t>6</a:t>
                          </a:r>
                          <a:endParaRPr lang="cs-CZ" sz="2600" dirty="0">
                            <a:latin typeface="+mn-lt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2600" dirty="0" smtClean="0">
                              <a:latin typeface="+mn-lt"/>
                            </a:rPr>
                            <a:t>0,006</a:t>
                          </a:r>
                          <a:endParaRPr lang="cs-CZ" sz="2600" dirty="0">
                            <a:latin typeface="+mn-lt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2600" dirty="0" smtClean="0">
                              <a:latin typeface="+mn-lt"/>
                            </a:rPr>
                            <a:t> 1 000</a:t>
                          </a:r>
                          <a:endParaRPr lang="cs-CZ" sz="2600" dirty="0">
                            <a:latin typeface="+mn-lt"/>
                          </a:endParaRPr>
                        </a:p>
                      </a:txBody>
                      <a:tcPr/>
                    </a:tc>
                  </a:tr>
                  <a:tr h="4876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2600" dirty="0" smtClean="0">
                              <a:latin typeface="+mn-lt"/>
                            </a:rPr>
                            <a:t>9</a:t>
                          </a:r>
                          <a:endParaRPr lang="cs-CZ" sz="2600" dirty="0">
                            <a:latin typeface="+mn-lt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2600" dirty="0" smtClean="0">
                              <a:latin typeface="+mn-lt"/>
                            </a:rPr>
                            <a:t>0,009</a:t>
                          </a:r>
                          <a:endParaRPr lang="cs-CZ" sz="2600" dirty="0">
                            <a:latin typeface="+mn-lt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2600" dirty="0" smtClean="0">
                              <a:latin typeface="+mn-lt"/>
                            </a:rPr>
                            <a:t>1 000</a:t>
                          </a:r>
                          <a:endParaRPr lang="cs-CZ" sz="2600" dirty="0">
                            <a:latin typeface="+mn-lt"/>
                          </a:endParaRPr>
                        </a:p>
                      </a:txBody>
                      <a:tcPr/>
                    </a:tc>
                  </a:tr>
                  <a:tr h="4876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2600" dirty="0" smtClean="0">
                              <a:latin typeface="+mn-lt"/>
                            </a:rPr>
                            <a:t>12</a:t>
                          </a:r>
                          <a:endParaRPr lang="cs-CZ" sz="2600" dirty="0">
                            <a:latin typeface="+mn-lt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2600" dirty="0" smtClean="0">
                              <a:latin typeface="+mn-lt"/>
                            </a:rPr>
                            <a:t>0,001 2</a:t>
                          </a:r>
                          <a:endParaRPr lang="cs-CZ" sz="2600" dirty="0">
                            <a:latin typeface="+mn-lt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2600" dirty="0" smtClean="0">
                              <a:latin typeface="+mn-lt"/>
                            </a:rPr>
                            <a:t> 1 000</a:t>
                          </a:r>
                          <a:endParaRPr lang="cs-CZ" sz="2600" dirty="0">
                            <a:latin typeface="+mn-lt"/>
                          </a:endParaRPr>
                        </a:p>
                      </a:txBody>
                      <a:tcPr/>
                    </a:tc>
                  </a:tr>
                </a:tbl>
              </a:graphicData>
            </a:graphic>
          </p:graphicFrame>
        </mc:Fallback>
      </mc:AlternateContent>
      <p:sp>
        <p:nvSpPr>
          <p:cNvPr id="6" name="TextovéPole 5"/>
          <p:cNvSpPr txBox="1"/>
          <p:nvPr/>
        </p:nvSpPr>
        <p:spPr>
          <a:xfrm>
            <a:off x="522492" y="816429"/>
            <a:ext cx="4310761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600" dirty="0" smtClean="0"/>
              <a:t>Tabulka naměřených hodnot</a:t>
            </a:r>
            <a:endParaRPr lang="cs-CZ" sz="2600" dirty="0"/>
          </a:p>
        </p:txBody>
      </p:sp>
      <p:sp>
        <p:nvSpPr>
          <p:cNvPr id="9" name="TextovéPole 8"/>
          <p:cNvSpPr txBox="1"/>
          <p:nvPr/>
        </p:nvSpPr>
        <p:spPr>
          <a:xfrm>
            <a:off x="4702629" y="816429"/>
            <a:ext cx="4517599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600" dirty="0" smtClean="0"/>
              <a:t>Graf závislosti proudu na napětí</a:t>
            </a:r>
            <a:endParaRPr lang="cs-CZ" sz="2600" dirty="0"/>
          </a:p>
        </p:txBody>
      </p:sp>
      <p:pic>
        <p:nvPicPr>
          <p:cNvPr id="10" name="Picture 6" descr="MCj04326650000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0442" y="44624"/>
            <a:ext cx="1008062" cy="1008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1" name="Graf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89858962"/>
              </p:ext>
            </p:extLst>
          </p:nvPr>
        </p:nvGraphicFramePr>
        <p:xfrm>
          <a:off x="4536504" y="1959429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717078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0" y="65316"/>
            <a:ext cx="914400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Ohmův zákon</a:t>
            </a:r>
            <a:endParaRPr lang="cs-CZ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323528" y="1008390"/>
            <a:ext cx="8429684" cy="95410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2800" b="1" dirty="0" smtClean="0"/>
              <a:t>Elektrický proud </a:t>
            </a:r>
            <a:r>
              <a:rPr lang="cs-CZ" sz="2800" b="1" i="1" dirty="0" smtClean="0"/>
              <a:t>I</a:t>
            </a:r>
            <a:r>
              <a:rPr lang="cs-CZ" sz="2800" b="1" dirty="0" smtClean="0"/>
              <a:t> v kovovém vodiči je přímo úměrný elektrickému napětí </a:t>
            </a:r>
            <a:r>
              <a:rPr lang="cs-CZ" sz="2800" b="1" i="1" dirty="0" smtClean="0"/>
              <a:t>U</a:t>
            </a:r>
            <a:r>
              <a:rPr lang="cs-CZ" sz="2800" b="1" dirty="0" smtClean="0"/>
              <a:t> mezi konci vodiče:</a:t>
            </a:r>
            <a:endParaRPr lang="cs-CZ" sz="2800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ovéPole 3"/>
              <p:cNvSpPr txBox="1"/>
              <p:nvPr/>
            </p:nvSpPr>
            <p:spPr>
              <a:xfrm>
                <a:off x="4005968" y="2144470"/>
                <a:ext cx="1079142" cy="975588"/>
              </a:xfrm>
              <a:prstGeom prst="rect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wrap="none" rtlCol="0">
                <a:spAutoFit/>
              </a:bodyPr>
              <a:lstStyle/>
              <a:p>
                <a:r>
                  <a:rPr lang="cs-CZ" sz="4000" b="1" i="1" dirty="0" smtClean="0"/>
                  <a:t>I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4000" b="1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cs-CZ" sz="4000" b="1" i="1" smtClean="0">
                            <a:latin typeface="Cambria Math"/>
                          </a:rPr>
                          <m:t>𝑼</m:t>
                        </m:r>
                      </m:num>
                      <m:den>
                        <m:r>
                          <a:rPr lang="cs-CZ" sz="4000" b="1" i="1" smtClean="0">
                            <a:latin typeface="Cambria Math"/>
                          </a:rPr>
                          <m:t>𝑹</m:t>
                        </m:r>
                      </m:den>
                    </m:f>
                  </m:oMath>
                </a14:m>
                <a:endParaRPr lang="cs-CZ" sz="4000" b="1" i="1" dirty="0"/>
              </a:p>
            </p:txBody>
          </p:sp>
        </mc:Choice>
        <mc:Fallback>
          <p:sp>
            <p:nvSpPr>
              <p:cNvPr id="4" name="TextovéPo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05968" y="2144470"/>
                <a:ext cx="1079142" cy="975588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ovéPole 4"/>
          <p:cNvSpPr txBox="1"/>
          <p:nvPr/>
        </p:nvSpPr>
        <p:spPr>
          <a:xfrm>
            <a:off x="457196" y="3341892"/>
            <a:ext cx="3578928" cy="215443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u="sng" dirty="0" smtClean="0"/>
              <a:t>Elektrický odpor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cs-CZ" altLang="cs-CZ" sz="2600" dirty="0"/>
              <a:t>fyzikální veličina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cs-CZ" altLang="cs-CZ" sz="2600" dirty="0"/>
              <a:t>značka: </a:t>
            </a:r>
            <a:r>
              <a:rPr lang="cs-CZ" altLang="cs-CZ" sz="2600" b="1" i="1" dirty="0" smtClean="0">
                <a:solidFill>
                  <a:srgbClr val="FF0000"/>
                </a:solidFill>
              </a:rPr>
              <a:t>R</a:t>
            </a:r>
            <a:endParaRPr lang="cs-CZ" altLang="cs-CZ" sz="2600" b="1" i="1" dirty="0">
              <a:solidFill>
                <a:srgbClr val="FF0000"/>
              </a:solidFill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cs-CZ" altLang="cs-CZ" sz="2600" dirty="0"/>
              <a:t>jednotka: </a:t>
            </a:r>
            <a:r>
              <a:rPr lang="el-GR" altLang="cs-CZ" sz="2600" b="1" dirty="0" smtClean="0">
                <a:solidFill>
                  <a:srgbClr val="FF0000"/>
                </a:solidFill>
              </a:rPr>
              <a:t>Ω</a:t>
            </a:r>
            <a:r>
              <a:rPr lang="cs-CZ" altLang="cs-CZ" sz="2600" b="1" dirty="0" smtClean="0">
                <a:solidFill>
                  <a:srgbClr val="FF0000"/>
                </a:solidFill>
              </a:rPr>
              <a:t> (ohm)</a:t>
            </a:r>
            <a:endParaRPr lang="cs-CZ" altLang="cs-CZ" sz="2600" b="1" dirty="0">
              <a:solidFill>
                <a:srgbClr val="FF0000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sz="2800" b="1" u="sng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ovéPole 5"/>
              <p:cNvSpPr txBox="1"/>
              <p:nvPr/>
            </p:nvSpPr>
            <p:spPr>
              <a:xfrm>
                <a:off x="1926796" y="5236017"/>
                <a:ext cx="1231427" cy="975588"/>
              </a:xfrm>
              <a:prstGeom prst="rect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wrap="none" rtlCol="0">
                <a:spAutoFit/>
              </a:bodyPr>
              <a:lstStyle/>
              <a:p>
                <a:r>
                  <a:rPr lang="cs-CZ" sz="4000" b="1" i="1" dirty="0" smtClean="0"/>
                  <a:t>R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4000" b="1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cs-CZ" sz="4000" b="1" i="1" smtClean="0">
                            <a:latin typeface="Cambria Math"/>
                          </a:rPr>
                          <m:t>𝑼</m:t>
                        </m:r>
                      </m:num>
                      <m:den>
                        <m:r>
                          <a:rPr lang="cs-CZ" sz="4000" b="1" i="1" smtClean="0">
                            <a:latin typeface="Cambria Math"/>
                          </a:rPr>
                          <m:t>𝑰</m:t>
                        </m:r>
                      </m:den>
                    </m:f>
                  </m:oMath>
                </a14:m>
                <a:endParaRPr lang="cs-CZ" sz="4000" b="1" i="1" dirty="0"/>
              </a:p>
            </p:txBody>
          </p:sp>
        </mc:Choice>
        <mc:Fallback>
          <p:sp>
            <p:nvSpPr>
              <p:cNvPr id="6" name="TextovéPole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26796" y="5236017"/>
                <a:ext cx="1231427" cy="975588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Obdélník 6"/>
          <p:cNvSpPr/>
          <p:nvPr/>
        </p:nvSpPr>
        <p:spPr>
          <a:xfrm>
            <a:off x="3178610" y="5159823"/>
            <a:ext cx="5334019" cy="12557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3">
              <a:lnSpc>
                <a:spcPct val="90000"/>
              </a:lnSpc>
            </a:pPr>
            <a:r>
              <a:rPr lang="cs-CZ" altLang="cs-CZ" sz="2800" i="1" dirty="0" smtClean="0"/>
              <a:t>R</a:t>
            </a:r>
            <a:r>
              <a:rPr lang="cs-CZ" altLang="cs-CZ" sz="2800" dirty="0" smtClean="0"/>
              <a:t> </a:t>
            </a:r>
            <a:r>
              <a:rPr lang="cs-CZ" altLang="cs-CZ" sz="2800" dirty="0"/>
              <a:t>= </a:t>
            </a:r>
            <a:r>
              <a:rPr lang="cs-CZ" altLang="cs-CZ" sz="2800" dirty="0" smtClean="0"/>
              <a:t>elektrický odpor (</a:t>
            </a:r>
            <a:r>
              <a:rPr lang="el-GR" altLang="cs-CZ" sz="2800" dirty="0" smtClean="0"/>
              <a:t>Ω</a:t>
            </a:r>
            <a:r>
              <a:rPr lang="cs-CZ" altLang="cs-CZ" sz="2800" dirty="0" smtClean="0"/>
              <a:t>)</a:t>
            </a:r>
            <a:endParaRPr lang="cs-CZ" altLang="cs-CZ" sz="2800" dirty="0"/>
          </a:p>
          <a:p>
            <a:pPr lvl="3">
              <a:lnSpc>
                <a:spcPct val="90000"/>
              </a:lnSpc>
            </a:pPr>
            <a:r>
              <a:rPr lang="cs-CZ" altLang="cs-CZ" sz="2800" i="1" dirty="0" smtClean="0"/>
              <a:t>U </a:t>
            </a:r>
            <a:r>
              <a:rPr lang="cs-CZ" altLang="cs-CZ" sz="2800" dirty="0" smtClean="0"/>
              <a:t>= elektrické napětí (V)</a:t>
            </a:r>
            <a:endParaRPr lang="cs-CZ" altLang="cs-CZ" sz="2800" dirty="0"/>
          </a:p>
          <a:p>
            <a:pPr lvl="3">
              <a:lnSpc>
                <a:spcPct val="90000"/>
              </a:lnSpc>
            </a:pPr>
            <a:r>
              <a:rPr lang="cs-CZ" altLang="cs-CZ" sz="2800" i="1" dirty="0"/>
              <a:t>I</a:t>
            </a:r>
            <a:r>
              <a:rPr lang="cs-CZ" altLang="cs-CZ" sz="2800" dirty="0"/>
              <a:t> = </a:t>
            </a:r>
            <a:r>
              <a:rPr lang="cs-CZ" altLang="cs-CZ" sz="2800" dirty="0" smtClean="0"/>
              <a:t>elektrický </a:t>
            </a:r>
            <a:r>
              <a:rPr lang="cs-CZ" altLang="cs-CZ" sz="2800" dirty="0"/>
              <a:t>proud (A)</a:t>
            </a:r>
            <a:endParaRPr lang="cs-CZ" altLang="cs-CZ" sz="2800" dirty="0"/>
          </a:p>
        </p:txBody>
      </p:sp>
      <p:pic>
        <p:nvPicPr>
          <p:cNvPr id="8" name="Picture 6" descr="MCj04326650000[1]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0442" y="44624"/>
            <a:ext cx="1008062" cy="1008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82036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714348" y="0"/>
            <a:ext cx="485017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4800" b="1" dirty="0" smtClean="0">
                <a:solidFill>
                  <a:srgbClr val="FF0000"/>
                </a:solidFill>
              </a:rPr>
              <a:t>Georg Simon Ohm</a:t>
            </a:r>
            <a:endParaRPr lang="cs-CZ" sz="4800" dirty="0">
              <a:solidFill>
                <a:srgbClr val="FF0000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749582" y="692696"/>
            <a:ext cx="477970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b="1" dirty="0" smtClean="0"/>
              <a:t>(16. března 1787 – 7. července 1854)</a:t>
            </a:r>
            <a:endParaRPr lang="cs-CZ" sz="2400" b="1" dirty="0"/>
          </a:p>
        </p:txBody>
      </p:sp>
      <p:sp>
        <p:nvSpPr>
          <p:cNvPr id="5" name="Obdélník 4"/>
          <p:cNvSpPr/>
          <p:nvPr/>
        </p:nvSpPr>
        <p:spPr>
          <a:xfrm>
            <a:off x="0" y="3441680"/>
            <a:ext cx="9144000" cy="341632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cs-CZ" sz="2400" dirty="0" smtClean="0"/>
              <a:t>V roce 1817 začal vyučovat matematiku a fyziku na jezuitské škole v Kolíně nad Rýnem. Tam se začal zabývat výzkumem elektřiny. </a:t>
            </a:r>
          </a:p>
          <a:p>
            <a:r>
              <a:rPr lang="cs-CZ" sz="2400" dirty="0" smtClean="0"/>
              <a:t>Roku 1827 vydal svoji práci, ve které formuloval zákon, podle něhož je proud procházející obvodem přímo úměrný elektrickému napětí. Tento zákon je dnes nazývaný jeho jménem – Ohmův zákon. </a:t>
            </a:r>
          </a:p>
          <a:p>
            <a:r>
              <a:rPr lang="cs-CZ" sz="2400" dirty="0" smtClean="0"/>
              <a:t>V roce 1843 uvedl základní principy akustiky. </a:t>
            </a:r>
          </a:p>
          <a:p>
            <a:r>
              <a:rPr lang="cs-CZ" sz="2400" dirty="0" smtClean="0"/>
              <a:t>Před koncem života byl jmenován profesorem fyziky na Mnichovské univerzitě. </a:t>
            </a:r>
          </a:p>
          <a:p>
            <a:r>
              <a:rPr lang="cs-CZ" sz="2400" dirty="0" smtClean="0"/>
              <a:t>Zemřel v 67 letech.</a:t>
            </a:r>
            <a:endParaRPr lang="cs-CZ" sz="2400" dirty="0"/>
          </a:p>
        </p:txBody>
      </p:sp>
      <p:pic>
        <p:nvPicPr>
          <p:cNvPr id="1026" name="Picture 2" descr="http://upload.wikimedia.org/wikipedia/commons/a/a6/Georg-simon-ohm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04248" y="117455"/>
            <a:ext cx="2171700" cy="3324225"/>
          </a:xfrm>
          <a:prstGeom prst="rect">
            <a:avLst/>
          </a:prstGeom>
          <a:noFill/>
        </p:spPr>
      </p:pic>
      <p:sp>
        <p:nvSpPr>
          <p:cNvPr id="6" name="Obdélník 5"/>
          <p:cNvSpPr/>
          <p:nvPr/>
        </p:nvSpPr>
        <p:spPr>
          <a:xfrm>
            <a:off x="518" y="1154361"/>
            <a:ext cx="6516216" cy="224676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/>
            <a:r>
              <a:rPr lang="cs-CZ" sz="2800" dirty="0" smtClean="0">
                <a:solidFill>
                  <a:prstClr val="black"/>
                </a:solidFill>
              </a:rPr>
              <a:t>Německý fyzik. </a:t>
            </a:r>
          </a:p>
          <a:p>
            <a:pPr lvl="0"/>
            <a:r>
              <a:rPr lang="cs-CZ" sz="2800" dirty="0" smtClean="0">
                <a:solidFill>
                  <a:prstClr val="black"/>
                </a:solidFill>
              </a:rPr>
              <a:t>Jeho otec mu osobně poskytl solidní vzdělání v matematice, fyzice, chemii a filozofii. V roce 1805 začal navštěvovat univerzitu v </a:t>
            </a:r>
            <a:r>
              <a:rPr lang="cs-CZ" sz="2800" dirty="0" err="1" smtClean="0">
                <a:solidFill>
                  <a:prstClr val="black"/>
                </a:solidFill>
              </a:rPr>
              <a:t>Erlangenu</a:t>
            </a:r>
            <a:r>
              <a:rPr lang="cs-CZ" sz="2800" dirty="0" smtClean="0">
                <a:solidFill>
                  <a:prstClr val="black"/>
                </a:solidFill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954951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 build="allAtOnce" animBg="1"/>
      <p:bldP spid="6" grpId="0" animBg="1"/>
    </p:bld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1043</TotalTime>
  <Words>295</Words>
  <Application>Microsoft Office PowerPoint</Application>
  <PresentationFormat>Předvádění na obrazovce (4:3)</PresentationFormat>
  <Paragraphs>60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Motiv sady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Elektrický obvod</dc:title>
  <dc:creator>Tuzar</dc:creator>
  <cp:lastModifiedBy>Lokální laboratorní uživatel</cp:lastModifiedBy>
  <cp:revision>101</cp:revision>
  <dcterms:modified xsi:type="dcterms:W3CDTF">2020-05-17T20:46:00Z</dcterms:modified>
</cp:coreProperties>
</file>