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3" r:id="rId2"/>
    <p:sldId id="321" r:id="rId3"/>
    <p:sldId id="323" r:id="rId4"/>
    <p:sldId id="325" r:id="rId5"/>
    <p:sldId id="324" r:id="rId6"/>
    <p:sldId id="326" r:id="rId7"/>
    <p:sldId id="32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>
        <p:scale>
          <a:sx n="70" d="100"/>
          <a:sy n="70" d="100"/>
        </p:scale>
        <p:origin x="-1814" y="-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List1!$A$3</c:f>
              <c:strCache>
                <c:ptCount val="1"/>
                <c:pt idx="0">
                  <c:v>I/A</c:v>
                </c:pt>
              </c:strCache>
            </c:strRef>
          </c:tx>
          <c:xVal>
            <c:numRef>
              <c:f>List1!$B$2:$F$2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</c:numCache>
            </c:numRef>
          </c:xVal>
          <c:yVal>
            <c:numRef>
              <c:f>List1!$B$3:$F$3</c:f>
              <c:numCache>
                <c:formatCode>General</c:formatCode>
                <c:ptCount val="5"/>
                <c:pt idx="0">
                  <c:v>0</c:v>
                </c:pt>
                <c:pt idx="1">
                  <c:v>3.0000000000000001E-3</c:v>
                </c:pt>
                <c:pt idx="2">
                  <c:v>6.0000000000000001E-3</c:v>
                </c:pt>
                <c:pt idx="3">
                  <c:v>8.9999999999999993E-3</c:v>
                </c:pt>
                <c:pt idx="4">
                  <c:v>1.2E-2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9232768"/>
        <c:axId val="139465472"/>
      </c:scatterChart>
      <c:valAx>
        <c:axId val="139232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U/V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1869553805774273"/>
              <c:y val="0.8231248177311169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out"/>
        <c:minorTickMark val="none"/>
        <c:tickLblPos val="nextTo"/>
        <c:crossAx val="139465472"/>
        <c:crosses val="autoZero"/>
        <c:crossBetween val="midCat"/>
      </c:valAx>
      <c:valAx>
        <c:axId val="1394654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    I/A</a:t>
                </a:r>
              </a:p>
            </c:rich>
          </c:tx>
          <c:layout>
            <c:manualLayout>
              <c:xMode val="edge"/>
              <c:yMode val="edge"/>
              <c:x val="0.10277777777777777"/>
              <c:y val="1.8937007874015744E-2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out"/>
        <c:minorTickMark val="none"/>
        <c:tickLblPos val="nextTo"/>
        <c:crossAx val="1392327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ECBC1-F360-4D2C-BC52-2B567AFD8929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F2A79-C00B-4E02-BB30-EAE4E9A01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3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ulGVv-rVE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242088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Ohmův zákon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02024" y="3491716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https://www.youtube.com/watch?v=LulGVv-rVEw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82825" y="706281"/>
            <a:ext cx="84999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Rezistor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izolovaný vodič navinutý v mnoha závitech na keramický válec</a:t>
            </a:r>
            <a:br>
              <a:rPr lang="cs-CZ" sz="2800" dirty="0" smtClean="0"/>
            </a:br>
            <a:endParaRPr lang="cs-CZ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u="sng" dirty="0" smtClean="0"/>
              <a:t>schematická značka</a:t>
            </a:r>
            <a:r>
              <a:rPr lang="cs-CZ" sz="2800" b="1" dirty="0" smtClean="0"/>
              <a:t>: </a:t>
            </a:r>
            <a:endParaRPr lang="cs-CZ" sz="2800" b="1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4203228" y="2502404"/>
            <a:ext cx="2935186" cy="432048"/>
            <a:chOff x="3365006" y="1468234"/>
            <a:chExt cx="2935186" cy="432048"/>
          </a:xfrm>
        </p:grpSpPr>
        <p:cxnSp>
          <p:nvCxnSpPr>
            <p:cNvPr id="8" name="Přímá spojovací čára 12"/>
            <p:cNvCxnSpPr/>
            <p:nvPr/>
          </p:nvCxnSpPr>
          <p:spPr>
            <a:xfrm rot="10800000">
              <a:off x="3365006" y="1684258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3"/>
            <p:cNvCxnSpPr/>
            <p:nvPr/>
          </p:nvCxnSpPr>
          <p:spPr>
            <a:xfrm>
              <a:off x="5436096" y="1684258"/>
              <a:ext cx="8640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bdélník 5"/>
            <p:cNvSpPr/>
            <p:nvPr/>
          </p:nvSpPr>
          <p:spPr>
            <a:xfrm>
              <a:off x="4211960" y="1468234"/>
              <a:ext cx="1224136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2" name="Picture 2" descr="https://upload.wikimedia.org/wikipedia/commons/thumb/7/75/Resistors-photo.JPG/220px-Resistors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400" y="3327608"/>
            <a:ext cx="3632654" cy="308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MCj043266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0" y="419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Ohmův zákon</a:t>
            </a:r>
            <a:endParaRPr lang="cs-CZ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8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Skupina 35"/>
          <p:cNvGrpSpPr/>
          <p:nvPr/>
        </p:nvGrpSpPr>
        <p:grpSpPr>
          <a:xfrm>
            <a:off x="2395538" y="1424556"/>
            <a:ext cx="4387850" cy="3776094"/>
            <a:chOff x="2395538" y="1424556"/>
            <a:chExt cx="4387850" cy="3776094"/>
          </a:xfrm>
        </p:grpSpPr>
        <p:sp>
          <p:nvSpPr>
            <p:cNvPr id="4" name="TextovéPole 3"/>
            <p:cNvSpPr txBox="1"/>
            <p:nvPr/>
          </p:nvSpPr>
          <p:spPr>
            <a:xfrm>
              <a:off x="5103190" y="2297040"/>
              <a:ext cx="35137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b="1" dirty="0" smtClean="0">
                  <a:solidFill>
                    <a:srgbClr val="FF0000"/>
                  </a:solidFill>
                </a:rPr>
                <a:t>+</a:t>
              </a:r>
              <a:endParaRPr lang="cs-CZ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3813617" y="3236369"/>
              <a:ext cx="28725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b="1" dirty="0">
                  <a:solidFill>
                    <a:srgbClr val="FF0000"/>
                  </a:solidFill>
                </a:rPr>
                <a:t>-</a:t>
              </a:r>
            </a:p>
          </p:txBody>
        </p: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3263377" y="1675748"/>
              <a:ext cx="1317285" cy="1081138"/>
              <a:chOff x="3957" y="289"/>
              <a:chExt cx="1174" cy="907"/>
            </a:xfrm>
          </p:grpSpPr>
          <p:sp useBgFill="1">
            <p:nvSpPr>
              <p:cNvPr id="9" name="Oval 12"/>
              <p:cNvSpPr>
                <a:spLocks noChangeArrowheads="1"/>
              </p:cNvSpPr>
              <p:nvPr/>
            </p:nvSpPr>
            <p:spPr bwMode="auto">
              <a:xfrm>
                <a:off x="4315" y="289"/>
                <a:ext cx="476" cy="466"/>
              </a:xfrm>
              <a:prstGeom prst="ellipse">
                <a:avLst/>
              </a:prstGeom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57150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7145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2860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743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200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657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4114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hangingPunct="0"/>
                <a:r>
                  <a:rPr lang="sk-SK" altLang="cs-CZ" sz="3200">
                    <a:latin typeface="Times New Roman" pitchFamily="18" charset="0"/>
                  </a:rPr>
                  <a:t>V</a:t>
                </a:r>
              </a:p>
            </p:txBody>
          </p: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flipV="1">
                <a:off x="3997" y="516"/>
                <a:ext cx="0" cy="6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>
                <a:off x="3997" y="516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Line 27"/>
              <p:cNvSpPr>
                <a:spLocks noChangeShapeType="1"/>
              </p:cNvSpPr>
              <p:nvPr/>
            </p:nvSpPr>
            <p:spPr bwMode="auto">
              <a:xfrm flipH="1" flipV="1">
                <a:off x="5103" y="516"/>
                <a:ext cx="0" cy="6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Line 28"/>
              <p:cNvSpPr>
                <a:spLocks noChangeShapeType="1"/>
              </p:cNvSpPr>
              <p:nvPr/>
            </p:nvSpPr>
            <p:spPr bwMode="auto">
              <a:xfrm flipH="1">
                <a:off x="4785" y="516"/>
                <a:ext cx="3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Oval 29"/>
              <p:cNvSpPr>
                <a:spLocks noChangeArrowheads="1"/>
              </p:cNvSpPr>
              <p:nvPr/>
            </p:nvSpPr>
            <p:spPr bwMode="auto">
              <a:xfrm>
                <a:off x="3957" y="1128"/>
                <a:ext cx="68" cy="6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Oval 30"/>
              <p:cNvSpPr>
                <a:spLocks noChangeArrowheads="1"/>
              </p:cNvSpPr>
              <p:nvPr/>
            </p:nvSpPr>
            <p:spPr bwMode="auto">
              <a:xfrm>
                <a:off x="5063" y="1128"/>
                <a:ext cx="68" cy="6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" name="TextovéPole 6"/>
            <p:cNvSpPr txBox="1"/>
            <p:nvPr/>
          </p:nvSpPr>
          <p:spPr>
            <a:xfrm>
              <a:off x="3365188" y="1424556"/>
              <a:ext cx="35137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b="1" dirty="0" smtClean="0">
                  <a:solidFill>
                    <a:srgbClr val="FF0000"/>
                  </a:solidFill>
                </a:rPr>
                <a:t>+</a:t>
              </a:r>
              <a:endParaRPr lang="cs-CZ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4181103" y="1424556"/>
              <a:ext cx="28725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b="1" dirty="0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7" name="Freeform 4"/>
            <p:cNvSpPr>
              <a:spLocks/>
            </p:cNvSpPr>
            <p:nvPr/>
          </p:nvSpPr>
          <p:spPr bwMode="auto">
            <a:xfrm>
              <a:off x="2395538" y="2726207"/>
              <a:ext cx="4387850" cy="2411412"/>
            </a:xfrm>
            <a:custGeom>
              <a:avLst/>
              <a:gdLst>
                <a:gd name="T0" fmla="*/ 704 w 2112"/>
                <a:gd name="T1" fmla="*/ 1161 h 1161"/>
                <a:gd name="T2" fmla="*/ 1 w 2112"/>
                <a:gd name="T3" fmla="*/ 1161 h 1161"/>
                <a:gd name="T4" fmla="*/ 0 w 2112"/>
                <a:gd name="T5" fmla="*/ 0 h 1161"/>
                <a:gd name="T6" fmla="*/ 2106 w 2112"/>
                <a:gd name="T7" fmla="*/ 0 h 1161"/>
                <a:gd name="T8" fmla="*/ 2112 w 2112"/>
                <a:gd name="T9" fmla="*/ 1158 h 1161"/>
                <a:gd name="T10" fmla="*/ 1520 w 2112"/>
                <a:gd name="T11" fmla="*/ 1158 h 1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12"/>
                <a:gd name="T19" fmla="*/ 0 h 1161"/>
                <a:gd name="T20" fmla="*/ 2112 w 2112"/>
                <a:gd name="T21" fmla="*/ 1161 h 11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12" h="1161">
                  <a:moveTo>
                    <a:pt x="704" y="1161"/>
                  </a:moveTo>
                  <a:lnTo>
                    <a:pt x="1" y="1161"/>
                  </a:lnTo>
                  <a:lnTo>
                    <a:pt x="0" y="0"/>
                  </a:lnTo>
                  <a:lnTo>
                    <a:pt x="2106" y="0"/>
                  </a:lnTo>
                  <a:lnTo>
                    <a:pt x="2112" y="1158"/>
                  </a:lnTo>
                  <a:lnTo>
                    <a:pt x="1520" y="115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3965575" y="5131269"/>
              <a:ext cx="1271588" cy="1588"/>
            </a:xfrm>
            <a:custGeom>
              <a:avLst/>
              <a:gdLst>
                <a:gd name="T0" fmla="*/ 0 w 612"/>
                <a:gd name="T1" fmla="*/ 1 h 1"/>
                <a:gd name="T2" fmla="*/ 612 w 612"/>
                <a:gd name="T3" fmla="*/ 0 h 1"/>
                <a:gd name="T4" fmla="*/ 0 60000 65536"/>
                <a:gd name="T5" fmla="*/ 0 60000 65536"/>
                <a:gd name="T6" fmla="*/ 0 w 612"/>
                <a:gd name="T7" fmla="*/ 0 h 1"/>
                <a:gd name="T8" fmla="*/ 612 w 61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2" h="1">
                  <a:moveTo>
                    <a:pt x="0" y="1"/>
                  </a:moveTo>
                  <a:lnTo>
                    <a:pt x="61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3573230" y="4679950"/>
              <a:ext cx="387350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sk-SK" altLang="cs-CZ" sz="2800" dirty="0" smtClean="0">
                  <a:latin typeface="Times New Roman" pitchFamily="18" charset="0"/>
                </a:rPr>
                <a:t>+</a:t>
              </a:r>
              <a:endParaRPr lang="sk-SK" altLang="cs-CZ" sz="2800" dirty="0">
                <a:latin typeface="Times New Roman" pitchFamily="18" charset="0"/>
              </a:endParaRPr>
            </a:p>
          </p:txBody>
        </p: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3881696" y="4641614"/>
              <a:ext cx="304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sk-SK" altLang="cs-CZ" sz="2800" dirty="0">
                  <a:latin typeface="Times New Roman" pitchFamily="18" charset="0"/>
                </a:rPr>
                <a:t>-</a:t>
              </a:r>
              <a:endParaRPr lang="sk-SK" altLang="cs-CZ" sz="2800" dirty="0">
                <a:latin typeface="Times New Roman" pitchFamily="18" charset="0"/>
              </a:endParaRPr>
            </a:p>
          </p:txBody>
        </p:sp>
        <p:sp>
          <p:nvSpPr>
            <p:cNvPr id="27" name="Oval 14"/>
            <p:cNvSpPr>
              <a:spLocks noChangeArrowheads="1"/>
            </p:cNvSpPr>
            <p:nvPr/>
          </p:nvSpPr>
          <p:spPr bwMode="auto">
            <a:xfrm>
              <a:off x="5436096" y="2357232"/>
              <a:ext cx="755650" cy="739775"/>
            </a:xfrm>
            <a:prstGeom prst="ellipse">
              <a:avLst/>
            </a:prstGeom>
            <a:solidFill>
              <a:srgbClr val="DCE6F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sk-SK" altLang="cs-CZ" sz="3200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5237163" y="5129682"/>
              <a:ext cx="320675" cy="1587"/>
            </a:xfrm>
            <a:custGeom>
              <a:avLst/>
              <a:gdLst>
                <a:gd name="T0" fmla="*/ 0 w 202"/>
                <a:gd name="T1" fmla="*/ 0 h 1"/>
                <a:gd name="T2" fmla="*/ 202 w 202"/>
                <a:gd name="T3" fmla="*/ 1 h 1"/>
                <a:gd name="T4" fmla="*/ 0 60000 65536"/>
                <a:gd name="T5" fmla="*/ 0 60000 65536"/>
                <a:gd name="T6" fmla="*/ 0 w 202"/>
                <a:gd name="T7" fmla="*/ 0 h 1"/>
                <a:gd name="T8" fmla="*/ 202 w 20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2" h="1">
                  <a:moveTo>
                    <a:pt x="0" y="0"/>
                  </a:moveTo>
                  <a:lnTo>
                    <a:pt x="202" y="1"/>
                  </a:lnTo>
                </a:path>
              </a:pathLst>
            </a:cu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3438774" y="2566535"/>
              <a:ext cx="986685" cy="2996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Ovál 32"/>
            <p:cNvSpPr>
              <a:spLocks noChangeAspect="1"/>
            </p:cNvSpPr>
            <p:nvPr/>
          </p:nvSpPr>
          <p:spPr>
            <a:xfrm>
              <a:off x="3799568" y="5108123"/>
              <a:ext cx="56712" cy="567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33"/>
            <p:cNvSpPr>
              <a:spLocks noChangeAspect="1"/>
            </p:cNvSpPr>
            <p:nvPr/>
          </p:nvSpPr>
          <p:spPr>
            <a:xfrm>
              <a:off x="3946525" y="5102676"/>
              <a:ext cx="56712" cy="567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6170799" y="2303133"/>
              <a:ext cx="28725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b="1" dirty="0" smtClean="0">
                  <a:solidFill>
                    <a:srgbClr val="FF0000"/>
                  </a:solidFill>
                </a:rPr>
                <a:t>-</a:t>
              </a:r>
              <a:endParaRPr lang="cs-CZ" sz="2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TextovéPole 36"/>
          <p:cNvSpPr txBox="1"/>
          <p:nvPr/>
        </p:nvSpPr>
        <p:spPr>
          <a:xfrm>
            <a:off x="15498" y="859980"/>
            <a:ext cx="917174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Schéma elektrického obvodu ke zjištění závislosti proudu na napětí</a:t>
            </a:r>
            <a:endParaRPr lang="cs-CZ" sz="2600" dirty="0"/>
          </a:p>
        </p:txBody>
      </p:sp>
      <p:pic>
        <p:nvPicPr>
          <p:cNvPr id="38" name="Picture 6" descr="MCj043266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4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4920509"/>
                  </p:ext>
                </p:extLst>
              </p:nvPr>
            </p:nvGraphicFramePr>
            <p:xfrm>
              <a:off x="2144502" y="1973958"/>
              <a:ext cx="4572000" cy="35208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/>
                    <a:gridCol w="1524000"/>
                    <a:gridCol w="1524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+mn-lt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+mn-lt"/>
                                      </a:rPr>
                                      <m:t>𝑼</m:t>
                                    </m:r>
                                  </m:num>
                                  <m:den>
                                    <m:r>
                                      <a:rPr lang="cs-CZ" sz="2600" b="1" i="0" smtClean="0">
                                        <a:latin typeface="+mn-lt"/>
                                      </a:rPr>
                                      <m:t>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+mn-lt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𝑰</m:t>
                                    </m:r>
                                  </m:num>
                                  <m:den>
                                    <m:r>
                                      <a:rPr lang="cs-CZ" sz="2600" b="1" i="0" smtClean="0">
                                        <a:latin typeface="Cambria Math"/>
                                      </a:rPr>
                                      <m:t>𝐀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𝑼</m:t>
                                    </m:r>
                                  </m:num>
                                  <m:den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𝑰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𝑽</m:t>
                                    </m:r>
                                  </m:num>
                                  <m:den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𝑨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4920509"/>
                  </p:ext>
                </p:extLst>
              </p:nvPr>
            </p:nvGraphicFramePr>
            <p:xfrm>
              <a:off x="2144502" y="1973958"/>
              <a:ext cx="4572000" cy="352082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/>
                    <a:gridCol w="1524000"/>
                    <a:gridCol w="1524000"/>
                  </a:tblGrid>
                  <a:tr h="1570101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" t="-389" r="-200000" b="-124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400" t="-389" r="-100000" b="-124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400" t="-389" b="-124903"/>
                          </a:stretch>
                        </a:blipFill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4" name="Přímá spojnice 3"/>
          <p:cNvCxnSpPr/>
          <p:nvPr/>
        </p:nvCxnSpPr>
        <p:spPr>
          <a:xfrm>
            <a:off x="5671457" y="2786743"/>
            <a:ext cx="52251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685782" y="816429"/>
            <a:ext cx="7478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Tabulka naměřených hodnot</a:t>
            </a:r>
            <a:endParaRPr lang="cs-CZ" sz="2800" dirty="0"/>
          </a:p>
        </p:txBody>
      </p:sp>
      <p:pic>
        <p:nvPicPr>
          <p:cNvPr id="5" name="Picture 6" descr="MCj043266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35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5092153"/>
                  </p:ext>
                </p:extLst>
              </p:nvPr>
            </p:nvGraphicFramePr>
            <p:xfrm>
              <a:off x="413669" y="1538530"/>
              <a:ext cx="3940617" cy="3356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13539"/>
                    <a:gridCol w="1313539"/>
                    <a:gridCol w="1313539"/>
                  </a:tblGrid>
                  <a:tr h="14061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+mn-lt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+mn-lt"/>
                                      </a:rPr>
                                      <m:t>𝑼</m:t>
                                    </m:r>
                                  </m:num>
                                  <m:den>
                                    <m:r>
                                      <a:rPr lang="cs-CZ" sz="2600" b="1" i="0" smtClean="0">
                                        <a:latin typeface="+mn-lt"/>
                                      </a:rPr>
                                      <m:t>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+mn-lt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600" b="1" i="1" smtClean="0">
                                        <a:latin typeface="Cambria Math"/>
                                      </a:rPr>
                                      <m:t>𝑰</m:t>
                                    </m:r>
                                  </m:num>
                                  <m:den>
                                    <m:r>
                                      <a:rPr lang="cs-CZ" sz="2600" b="1" i="0" smtClean="0">
                                        <a:latin typeface="Cambria Math"/>
                                      </a:rPr>
                                      <m:t>𝐀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  <a:p>
                          <a:pPr algn="ctr"/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cs-CZ" sz="26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cs-CZ" sz="2600" b="1" i="1" smtClean="0">
                                            <a:latin typeface="Cambria Math"/>
                                          </a:rPr>
                                          <m:t>𝑼</m:t>
                                        </m:r>
                                      </m:num>
                                      <m:den>
                                        <m:r>
                                          <a:rPr lang="cs-CZ" sz="2600" b="1" i="1" smtClean="0">
                                            <a:latin typeface="Cambria Math"/>
                                          </a:rPr>
                                          <m:t>𝑰</m:t>
                                        </m:r>
                                      </m:den>
                                    </m:f>
                                  </m:num>
                                  <m:den>
                                    <m:f>
                                      <m:fPr>
                                        <m:ctrlPr>
                                          <a:rPr lang="cs-CZ" sz="260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cs-CZ" sz="2600" b="1" i="0" smtClean="0">
                                            <a:latin typeface="Cambria Math"/>
                                          </a:rPr>
                                          <m:t>𝐕</m:t>
                                        </m:r>
                                      </m:num>
                                      <m:den>
                                        <m:r>
                                          <a:rPr lang="cs-CZ" sz="2600" b="1" i="0" smtClean="0">
                                            <a:latin typeface="Cambria Math"/>
                                          </a:rPr>
                                          <m:t>𝐀</m:t>
                                        </m:r>
                                      </m:den>
                                    </m:f>
                                  </m:den>
                                </m:f>
                              </m:oMath>
                            </m:oMathPara>
                          </a14:m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367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3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0,003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367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6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0,006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 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367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9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0,009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367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12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0,001 2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 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5092153"/>
                  </p:ext>
                </p:extLst>
              </p:nvPr>
            </p:nvGraphicFramePr>
            <p:xfrm>
              <a:off x="413669" y="1538530"/>
              <a:ext cx="3940617" cy="335688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13539"/>
                    <a:gridCol w="1313539"/>
                    <a:gridCol w="1313539"/>
                  </a:tblGrid>
                  <a:tr h="140616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65" r="-200930" b="-1497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r="-100000" b="-1497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930" r="-465" b="-149784"/>
                          </a:stretch>
                        </a:blipFill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3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0,003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6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0,006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 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9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0,009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12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0,001 2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600" dirty="0" smtClean="0">
                              <a:latin typeface="+mn-lt"/>
                            </a:rPr>
                            <a:t> 1 000</a:t>
                          </a:r>
                          <a:endParaRPr lang="cs-CZ" sz="260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ovéPole 5"/>
          <p:cNvSpPr txBox="1"/>
          <p:nvPr/>
        </p:nvSpPr>
        <p:spPr>
          <a:xfrm>
            <a:off x="522492" y="816429"/>
            <a:ext cx="43107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Tabulka naměřených hodnot</a:t>
            </a:r>
            <a:endParaRPr lang="cs-CZ" sz="2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02629" y="816429"/>
            <a:ext cx="45175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Graf závislosti proudu na napětí</a:t>
            </a:r>
            <a:endParaRPr lang="cs-CZ" sz="2600" dirty="0"/>
          </a:p>
        </p:txBody>
      </p:sp>
      <p:pic>
        <p:nvPicPr>
          <p:cNvPr id="10" name="Picture 6" descr="MCj043266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858962"/>
              </p:ext>
            </p:extLst>
          </p:nvPr>
        </p:nvGraphicFramePr>
        <p:xfrm>
          <a:off x="4536504" y="19594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70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65316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Ohmův zákon</a:t>
            </a:r>
            <a:endParaRPr lang="cs-CZ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008390"/>
            <a:ext cx="8429684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Elektrický proud </a:t>
            </a:r>
            <a:r>
              <a:rPr lang="cs-CZ" sz="2800" b="1" i="1" dirty="0" smtClean="0"/>
              <a:t>I</a:t>
            </a:r>
            <a:r>
              <a:rPr lang="cs-CZ" sz="2800" b="1" dirty="0" smtClean="0"/>
              <a:t> v kovovém vodiči je přímo úměrný elektrickému napětí </a:t>
            </a:r>
            <a:r>
              <a:rPr lang="cs-CZ" sz="2800" b="1" i="1" dirty="0" smtClean="0"/>
              <a:t>U</a:t>
            </a:r>
            <a:r>
              <a:rPr lang="cs-CZ" sz="2800" b="1" dirty="0" smtClean="0"/>
              <a:t> mezi konci vodiče:</a:t>
            </a:r>
            <a:endParaRPr lang="cs-CZ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4005968" y="2144470"/>
                <a:ext cx="1079142" cy="97558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cs-CZ" sz="4000" b="1" i="1" dirty="0" smtClean="0"/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latin typeface="Cambria Math"/>
                          </a:rPr>
                          <m:t>𝑼</m:t>
                        </m:r>
                      </m:num>
                      <m:den>
                        <m:r>
                          <a:rPr lang="cs-CZ" sz="4000" b="1" i="1" smtClean="0">
                            <a:latin typeface="Cambria Math"/>
                          </a:rPr>
                          <m:t>𝑹</m:t>
                        </m:r>
                      </m:den>
                    </m:f>
                  </m:oMath>
                </a14:m>
                <a:endParaRPr lang="cs-CZ" sz="4000" b="1" i="1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68" y="2144470"/>
                <a:ext cx="1079142" cy="9755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457196" y="3341892"/>
            <a:ext cx="3578928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 smtClean="0"/>
              <a:t>Elektrický odpor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altLang="cs-CZ" sz="2600" dirty="0"/>
              <a:t>fyzikální veličina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altLang="cs-CZ" sz="2600" dirty="0"/>
              <a:t>značka: </a:t>
            </a:r>
            <a:r>
              <a:rPr lang="cs-CZ" altLang="cs-CZ" sz="2600" b="1" i="1" dirty="0" smtClean="0">
                <a:solidFill>
                  <a:srgbClr val="FF0000"/>
                </a:solidFill>
              </a:rPr>
              <a:t>R</a:t>
            </a:r>
            <a:endParaRPr lang="cs-CZ" altLang="cs-CZ" sz="2600" b="1" i="1" dirty="0">
              <a:solidFill>
                <a:srgbClr val="FF00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altLang="cs-CZ" sz="2600" dirty="0"/>
              <a:t>jednotka: </a:t>
            </a:r>
            <a:r>
              <a:rPr lang="el-GR" altLang="cs-CZ" sz="2600" b="1" dirty="0" smtClean="0">
                <a:solidFill>
                  <a:srgbClr val="FF0000"/>
                </a:solidFill>
              </a:rPr>
              <a:t>Ω</a:t>
            </a:r>
            <a:r>
              <a:rPr lang="cs-CZ" altLang="cs-CZ" sz="2600" b="1" dirty="0" smtClean="0">
                <a:solidFill>
                  <a:srgbClr val="FF0000"/>
                </a:solidFill>
              </a:rPr>
              <a:t> (ohm)</a:t>
            </a:r>
            <a:endParaRPr lang="cs-CZ" altLang="cs-CZ" sz="26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1926796" y="5236017"/>
                <a:ext cx="1231427" cy="97558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cs-CZ" sz="4000" b="1" i="1" dirty="0" smtClean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latin typeface="Cambria Math"/>
                          </a:rPr>
                          <m:t>𝑼</m:t>
                        </m:r>
                      </m:num>
                      <m:den>
                        <m:r>
                          <a:rPr lang="cs-CZ" sz="4000" b="1" i="1" smtClean="0">
                            <a:latin typeface="Cambria Math"/>
                          </a:rPr>
                          <m:t>𝑰</m:t>
                        </m:r>
                      </m:den>
                    </m:f>
                  </m:oMath>
                </a14:m>
                <a:endParaRPr lang="cs-CZ" sz="4000" b="1" i="1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796" y="5236017"/>
                <a:ext cx="1231427" cy="9755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3178610" y="5159823"/>
            <a:ext cx="5334019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lnSpc>
                <a:spcPct val="90000"/>
              </a:lnSpc>
            </a:pPr>
            <a:r>
              <a:rPr lang="cs-CZ" altLang="cs-CZ" sz="2800" i="1" dirty="0" smtClean="0"/>
              <a:t>R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= </a:t>
            </a:r>
            <a:r>
              <a:rPr lang="cs-CZ" altLang="cs-CZ" sz="2800" dirty="0" smtClean="0"/>
              <a:t>elektrický odpor (</a:t>
            </a:r>
            <a:r>
              <a:rPr lang="el-GR" altLang="cs-CZ" sz="2800" dirty="0" smtClean="0"/>
              <a:t>Ω</a:t>
            </a:r>
            <a:r>
              <a:rPr lang="cs-CZ" altLang="cs-CZ" sz="2800" dirty="0" smtClean="0"/>
              <a:t>)</a:t>
            </a:r>
            <a:endParaRPr lang="cs-CZ" altLang="cs-CZ" sz="2800" dirty="0"/>
          </a:p>
          <a:p>
            <a:pPr lvl="3">
              <a:lnSpc>
                <a:spcPct val="90000"/>
              </a:lnSpc>
            </a:pPr>
            <a:r>
              <a:rPr lang="cs-CZ" altLang="cs-CZ" sz="2800" i="1" dirty="0" smtClean="0"/>
              <a:t>U </a:t>
            </a:r>
            <a:r>
              <a:rPr lang="cs-CZ" altLang="cs-CZ" sz="2800" dirty="0" smtClean="0"/>
              <a:t>= elektrické napětí (V)</a:t>
            </a:r>
            <a:endParaRPr lang="cs-CZ" altLang="cs-CZ" sz="2800" dirty="0"/>
          </a:p>
          <a:p>
            <a:pPr lvl="3">
              <a:lnSpc>
                <a:spcPct val="90000"/>
              </a:lnSpc>
            </a:pPr>
            <a:r>
              <a:rPr lang="cs-CZ" altLang="cs-CZ" sz="2800" i="1" dirty="0"/>
              <a:t>I</a:t>
            </a:r>
            <a:r>
              <a:rPr lang="cs-CZ" altLang="cs-CZ" sz="2800" dirty="0"/>
              <a:t> = </a:t>
            </a:r>
            <a:r>
              <a:rPr lang="cs-CZ" altLang="cs-CZ" sz="2800" dirty="0" smtClean="0"/>
              <a:t>elektrický </a:t>
            </a:r>
            <a:r>
              <a:rPr lang="cs-CZ" altLang="cs-CZ" sz="2800" dirty="0"/>
              <a:t>proud (A)</a:t>
            </a:r>
            <a:endParaRPr lang="cs-CZ" altLang="cs-CZ" sz="2800" dirty="0"/>
          </a:p>
        </p:txBody>
      </p:sp>
      <p:pic>
        <p:nvPicPr>
          <p:cNvPr id="8" name="Picture 6" descr="MCj0432665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442" y="44624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03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0"/>
            <a:ext cx="48501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 smtClean="0">
                <a:solidFill>
                  <a:srgbClr val="FF0000"/>
                </a:solidFill>
              </a:rPr>
              <a:t>Georg Simon Ohm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49582" y="692696"/>
            <a:ext cx="4779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(16. března 1787 – 7. července 1854)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0" y="3441680"/>
            <a:ext cx="9144000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V roce 1817 začal vyučovat matematiku a fyziku na jezuitské škole v Kolíně nad Rýnem. Tam se začal zabývat výzkumem elektřiny. </a:t>
            </a:r>
          </a:p>
          <a:p>
            <a:r>
              <a:rPr lang="cs-CZ" sz="2400" dirty="0" smtClean="0"/>
              <a:t>Roku 1827 vydal svoji práci, ve které formuloval zákon, podle něhož je proud procházející obvodem přímo úměrný elektrickému napětí. Tento zákon je dnes nazývaný jeho jménem – Ohmův zákon. </a:t>
            </a:r>
          </a:p>
          <a:p>
            <a:r>
              <a:rPr lang="cs-CZ" sz="2400" dirty="0" smtClean="0"/>
              <a:t>V roce 1843 uvedl základní principy akustiky. </a:t>
            </a:r>
          </a:p>
          <a:p>
            <a:r>
              <a:rPr lang="cs-CZ" sz="2400" dirty="0" smtClean="0"/>
              <a:t>Před koncem života byl jmenován profesorem fyziky na Mnichovské univerzitě. </a:t>
            </a:r>
          </a:p>
          <a:p>
            <a:r>
              <a:rPr lang="cs-CZ" sz="2400" dirty="0" smtClean="0"/>
              <a:t>Zemřel v 67 letech.</a:t>
            </a:r>
            <a:endParaRPr lang="cs-CZ" sz="2400" dirty="0"/>
          </a:p>
        </p:txBody>
      </p:sp>
      <p:pic>
        <p:nvPicPr>
          <p:cNvPr id="1026" name="Picture 2" descr="http://upload.wikimedia.org/wikipedia/commons/a/a6/Georg-simon-ohm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17455"/>
            <a:ext cx="2171700" cy="3324225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518" y="1154361"/>
            <a:ext cx="6516216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cs-CZ" sz="2800" dirty="0" smtClean="0">
                <a:solidFill>
                  <a:prstClr val="black"/>
                </a:solidFill>
              </a:rPr>
              <a:t>Německý fyzik. </a:t>
            </a:r>
          </a:p>
          <a:p>
            <a:pPr lvl="0"/>
            <a:r>
              <a:rPr lang="cs-CZ" sz="2800" dirty="0" smtClean="0">
                <a:solidFill>
                  <a:prstClr val="black"/>
                </a:solidFill>
              </a:rPr>
              <a:t>Jeho otec mu osobně poskytl solidní vzdělání v matematice, fyzice, chemii a filozofii. V roce 1805 začal navštěvovat univerzitu v </a:t>
            </a:r>
            <a:r>
              <a:rPr lang="cs-CZ" sz="2800" dirty="0" err="1" smtClean="0">
                <a:solidFill>
                  <a:prstClr val="black"/>
                </a:solidFill>
              </a:rPr>
              <a:t>Erlangenu</a:t>
            </a:r>
            <a:r>
              <a:rPr lang="cs-CZ" sz="2800" dirty="0" smtClean="0">
                <a:solidFill>
                  <a:prstClr val="black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495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build="allAtOnce" animBg="1"/>
      <p:bldP spid="6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295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Elektrický obvod</dc:title>
  <dc:creator>Tuzar</dc:creator>
  <cp:lastModifiedBy>Lokální laboratorní uživatel</cp:lastModifiedBy>
  <cp:revision>101</cp:revision>
  <dcterms:modified xsi:type="dcterms:W3CDTF">2020-05-17T20:46:00Z</dcterms:modified>
</cp:coreProperties>
</file>