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4" r:id="rId3"/>
    <p:sldId id="304" r:id="rId4"/>
    <p:sldId id="299" r:id="rId5"/>
    <p:sldId id="300" r:id="rId6"/>
    <p:sldId id="301" r:id="rId7"/>
    <p:sldId id="302" r:id="rId8"/>
    <p:sldId id="303" r:id="rId9"/>
    <p:sldId id="298" r:id="rId10"/>
    <p:sldId id="310" r:id="rId11"/>
    <p:sldId id="312" r:id="rId12"/>
    <p:sldId id="309" r:id="rId13"/>
    <p:sldId id="270" r:id="rId14"/>
    <p:sldId id="273" r:id="rId15"/>
    <p:sldId id="295" r:id="rId16"/>
    <p:sldId id="296" r:id="rId17"/>
    <p:sldId id="297" r:id="rId18"/>
    <p:sldId id="311" r:id="rId19"/>
    <p:sldId id="313" r:id="rId20"/>
    <p:sldId id="314" r:id="rId21"/>
    <p:sldId id="315" r:id="rId22"/>
    <p:sldId id="316" r:id="rId23"/>
    <p:sldId id="318" r:id="rId24"/>
    <p:sldId id="319" r:id="rId25"/>
    <p:sldId id="322" r:id="rId26"/>
    <p:sldId id="320" r:id="rId27"/>
    <p:sldId id="321" r:id="rId2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4E38F-BF8D-4CA0-8D0F-F925AB4096C9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E9AF0-33DE-48C1-ACBB-F7A3FDFB90C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804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4029A-62FC-49A0-9639-C3C4FF614CC1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B717-5BB0-4FA8-BC5F-D148FF34F102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333C0-9598-49F0-8013-C34106931E53}" type="datetimeFigureOut">
              <a:rPr lang="sk-SK" smtClean="0"/>
              <a:pPr/>
              <a:t>12. 5. 2020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37478-89C2-42D4-87ED-3611E9274424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1X2r_lFqc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167506" cy="21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-418389" y="1916832"/>
            <a:ext cx="9562389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</a:t>
            </a:r>
            <a:r>
              <a:rPr lang="cs-CZ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Jižní</a:t>
            </a:r>
            <a:r>
              <a:rPr lang="sk-SK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sk-SK" sz="13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sk-SK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</a:t>
            </a:r>
            <a:r>
              <a:rPr lang="cs-CZ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Asie</a:t>
            </a:r>
            <a:r>
              <a:rPr lang="sk-SK" sz="1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sk-SK" sz="1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0343">
            <a:off x="5580112" y="260648"/>
            <a:ext cx="3312368" cy="365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4193">
            <a:off x="611560" y="3789040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88640"/>
            <a:ext cx="7128792" cy="172819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Navzdory </a:t>
            </a:r>
            <a:r>
              <a:rPr lang="cs-CZ" sz="2800" dirty="0" smtClean="0"/>
              <a:t>hospodářskému</a:t>
            </a:r>
            <a:r>
              <a:rPr lang="sk-SK" sz="2800" dirty="0" smtClean="0"/>
              <a:t> vývoji Indie </a:t>
            </a:r>
            <a:r>
              <a:rPr lang="cs-CZ" sz="2800" dirty="0" smtClean="0"/>
              <a:t>patří</a:t>
            </a:r>
            <a:r>
              <a:rPr lang="sk-SK" sz="2800" dirty="0" smtClean="0"/>
              <a:t>    k </a:t>
            </a:r>
            <a:r>
              <a:rPr lang="cs-CZ" sz="2800" dirty="0" smtClean="0"/>
              <a:t>velmi</a:t>
            </a:r>
            <a:r>
              <a:rPr lang="sk-SK" sz="2800" dirty="0" smtClean="0"/>
              <a:t> chudým </a:t>
            </a:r>
            <a:r>
              <a:rPr lang="cs-CZ" sz="2800" dirty="0" smtClean="0"/>
              <a:t>zemím</a:t>
            </a:r>
            <a:r>
              <a:rPr lang="sk-SK" sz="2800" dirty="0" smtClean="0"/>
              <a:t>, </a:t>
            </a:r>
            <a:r>
              <a:rPr lang="cs-CZ" sz="2800" dirty="0" smtClean="0"/>
              <a:t>protože</a:t>
            </a:r>
            <a:r>
              <a:rPr lang="sk-SK" sz="2800" dirty="0" smtClean="0"/>
              <a:t> </a:t>
            </a:r>
            <a:r>
              <a:rPr lang="sk-SK" sz="2800" dirty="0" smtClean="0"/>
              <a:t>stovky </a:t>
            </a:r>
            <a:r>
              <a:rPr lang="cs-CZ" sz="2800" dirty="0" smtClean="0"/>
              <a:t>milionů</a:t>
            </a:r>
            <a:r>
              <a:rPr lang="sk-SK" sz="2800" dirty="0" smtClean="0"/>
              <a:t> </a:t>
            </a:r>
            <a:r>
              <a:rPr lang="cs-CZ" sz="2800" dirty="0" smtClean="0"/>
              <a:t>obyvatel</a:t>
            </a:r>
            <a:r>
              <a:rPr lang="sk-SK" sz="2800" dirty="0" smtClean="0"/>
              <a:t> Indie </a:t>
            </a:r>
            <a:r>
              <a:rPr lang="cs-CZ" sz="2800" dirty="0" smtClean="0"/>
              <a:t>žijí</a:t>
            </a:r>
            <a:r>
              <a:rPr lang="sk-SK" sz="2800" dirty="0" smtClean="0"/>
              <a:t> </a:t>
            </a:r>
            <a:r>
              <a:rPr lang="sk-SK" sz="2800" dirty="0" smtClean="0"/>
              <a:t>v </a:t>
            </a:r>
            <a:r>
              <a:rPr lang="sk-SK" sz="2800" dirty="0" smtClean="0"/>
              <a:t>úplné </a:t>
            </a:r>
            <a:r>
              <a:rPr lang="cs-CZ" sz="2800" dirty="0" smtClean="0"/>
              <a:t>chudobě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sp>
        <p:nvSpPr>
          <p:cNvPr id="4" name="Téglalap 3"/>
          <p:cNvSpPr/>
          <p:nvPr/>
        </p:nvSpPr>
        <p:spPr>
          <a:xfrm>
            <a:off x="7321065" y="0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Indie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54-Matka%20Tere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808739" cy="281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36912"/>
            <a:ext cx="2669170" cy="35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2915816" y="1611895"/>
            <a:ext cx="6228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     Matka </a:t>
            </a:r>
            <a:r>
              <a:rPr lang="sk-SK" sz="2000" b="1" dirty="0" smtClean="0"/>
              <a:t>Tereza </a:t>
            </a:r>
            <a:r>
              <a:rPr lang="cs-CZ" sz="2000" dirty="0" smtClean="0"/>
              <a:t>ošetřovala</a:t>
            </a:r>
            <a:r>
              <a:rPr lang="sk-SK" sz="2000" dirty="0" smtClean="0"/>
              <a:t> nemocné, </a:t>
            </a:r>
            <a:endParaRPr lang="sk-SK" sz="2000" dirty="0" smtClean="0"/>
          </a:p>
          <a:p>
            <a:r>
              <a:rPr lang="sk-SK" sz="2000" dirty="0" smtClean="0"/>
              <a:t>     </a:t>
            </a:r>
            <a:r>
              <a:rPr lang="sk-SK" sz="2000" dirty="0" smtClean="0"/>
              <a:t>v </a:t>
            </a:r>
            <a:r>
              <a:rPr lang="cs-CZ" sz="2000" dirty="0" smtClean="0"/>
              <a:t>Kalkatě</a:t>
            </a:r>
            <a:r>
              <a:rPr lang="sk-SK" sz="2000" dirty="0" smtClean="0"/>
              <a:t> </a:t>
            </a:r>
            <a:r>
              <a:rPr lang="sk-SK" sz="2000" dirty="0" smtClean="0"/>
              <a:t>založila </a:t>
            </a:r>
            <a:r>
              <a:rPr lang="cs-CZ" sz="2000" dirty="0" smtClean="0"/>
              <a:t>několik</a:t>
            </a:r>
            <a:r>
              <a:rPr lang="sk-SK" sz="2000" dirty="0" smtClean="0"/>
              <a:t> </a:t>
            </a:r>
            <a:r>
              <a:rPr lang="cs-CZ" sz="2000" dirty="0" smtClean="0"/>
              <a:t>domů</a:t>
            </a:r>
            <a:r>
              <a:rPr lang="sk-SK" sz="2000" dirty="0" smtClean="0"/>
              <a:t> </a:t>
            </a:r>
            <a:r>
              <a:rPr lang="sk-SK" sz="2000" dirty="0" smtClean="0"/>
              <a:t>na pomoc </a:t>
            </a:r>
            <a:r>
              <a:rPr lang="sk-SK" sz="2000" dirty="0" smtClean="0"/>
              <a:t>chudým,   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</a:t>
            </a:r>
            <a:r>
              <a:rPr lang="cs-CZ" sz="2000" dirty="0" smtClean="0"/>
              <a:t>původem</a:t>
            </a:r>
            <a:r>
              <a:rPr lang="sk-SK" sz="2000" dirty="0" smtClean="0"/>
              <a:t> </a:t>
            </a:r>
            <a:r>
              <a:rPr lang="cs-CZ" sz="2000" dirty="0" smtClean="0"/>
              <a:t>ze</a:t>
            </a:r>
            <a:r>
              <a:rPr lang="sk-SK" sz="2000" dirty="0" smtClean="0"/>
              <a:t> Severní </a:t>
            </a:r>
            <a:r>
              <a:rPr lang="cs-CZ" sz="2000" dirty="0" smtClean="0"/>
              <a:t>Makedonie</a:t>
            </a:r>
            <a:r>
              <a:rPr lang="sk-SK" sz="2000" dirty="0" smtClean="0"/>
              <a:t>.   </a:t>
            </a:r>
            <a:endParaRPr lang="sk-SK" sz="2000" dirty="0"/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5508104" y="3068960"/>
            <a:ext cx="3456384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2800" noProof="0" dirty="0" smtClean="0"/>
              <a:t>V Indii </a:t>
            </a:r>
            <a:r>
              <a:rPr lang="cs-CZ" sz="2800" dirty="0" smtClean="0"/>
              <a:t>ročně</a:t>
            </a:r>
            <a:r>
              <a:rPr lang="sk-SK" sz="2800" noProof="0" dirty="0" smtClean="0"/>
              <a:t> </a:t>
            </a:r>
            <a:r>
              <a:rPr lang="cs-CZ" sz="2800" dirty="0" smtClean="0"/>
              <a:t>přibude</a:t>
            </a:r>
            <a:r>
              <a:rPr lang="sk-SK" sz="2800" noProof="0" dirty="0" smtClean="0"/>
              <a:t> asi </a:t>
            </a:r>
            <a:r>
              <a:rPr lang="sk-SK" sz="2800" noProof="0" dirty="0" smtClean="0"/>
              <a:t>16 </a:t>
            </a:r>
            <a:r>
              <a:rPr lang="cs-CZ" sz="2800" dirty="0" smtClean="0"/>
              <a:t>milionů</a:t>
            </a:r>
            <a:r>
              <a:rPr lang="sk-SK" sz="2800" noProof="0" dirty="0" smtClean="0"/>
              <a:t> </a:t>
            </a:r>
            <a:r>
              <a:rPr lang="cs-CZ" sz="2800" dirty="0" smtClean="0"/>
              <a:t>obyvatel</a:t>
            </a:r>
            <a:r>
              <a:rPr lang="sk-SK" sz="2800" noProof="0" dirty="0" smtClean="0"/>
              <a:t>     </a:t>
            </a:r>
            <a:r>
              <a:rPr lang="sk-SK" sz="2800" noProof="0" dirty="0" smtClean="0"/>
              <a:t>a </a:t>
            </a:r>
            <a:r>
              <a:rPr lang="sk-SK" sz="2800" noProof="0" dirty="0" smtClean="0"/>
              <a:t>Indie je </a:t>
            </a:r>
            <a:r>
              <a:rPr lang="sk-SK" sz="2800" noProof="0" dirty="0" smtClean="0"/>
              <a:t>exportuje </a:t>
            </a:r>
            <a:r>
              <a:rPr lang="cs-CZ" sz="2800" dirty="0" smtClean="0"/>
              <a:t>např.</a:t>
            </a:r>
            <a:r>
              <a:rPr lang="sk-SK" sz="2800" noProof="0" dirty="0" smtClean="0"/>
              <a:t> </a:t>
            </a:r>
            <a:r>
              <a:rPr lang="sk-SK" sz="2800" noProof="0" dirty="0" smtClean="0"/>
              <a:t>do </a:t>
            </a:r>
            <a:r>
              <a:rPr lang="cs-CZ" sz="2800" dirty="0" smtClean="0"/>
              <a:t>Dubaje</a:t>
            </a:r>
            <a:r>
              <a:rPr lang="sk-SK" sz="2800" noProof="0" dirty="0" smtClean="0"/>
              <a:t> </a:t>
            </a:r>
            <a:r>
              <a:rPr lang="sk-SK" sz="2800" noProof="0" dirty="0" smtClean="0"/>
              <a:t>na </a:t>
            </a:r>
            <a:r>
              <a:rPr lang="cs-CZ" sz="2800" dirty="0" smtClean="0"/>
              <a:t>nejhorší</a:t>
            </a:r>
            <a:r>
              <a:rPr lang="sk-SK" sz="2800" noProof="0" dirty="0" smtClean="0"/>
              <a:t> </a:t>
            </a:r>
            <a:r>
              <a:rPr lang="sk-SK" sz="2800" noProof="0" dirty="0" smtClean="0"/>
              <a:t>práce </a:t>
            </a:r>
            <a:r>
              <a:rPr lang="sk-SK" sz="2800" noProof="0" dirty="0" smtClean="0"/>
              <a:t>za asi </a:t>
            </a:r>
            <a:r>
              <a:rPr lang="sk-SK" sz="2800" noProof="0" dirty="0" smtClean="0"/>
              <a:t>8 </a:t>
            </a:r>
            <a:r>
              <a:rPr lang="cs-CZ" sz="2800" dirty="0" smtClean="0"/>
              <a:t>dolarů</a:t>
            </a:r>
            <a:r>
              <a:rPr lang="sk-SK" sz="2800" noProof="0" dirty="0" smtClean="0"/>
              <a:t> </a:t>
            </a:r>
            <a:r>
              <a:rPr lang="sk-SK" sz="2800" noProof="0" dirty="0" smtClean="0"/>
              <a:t>na </a:t>
            </a:r>
            <a:r>
              <a:rPr lang="cs-CZ" sz="2800" dirty="0" smtClean="0"/>
              <a:t>týden</a:t>
            </a:r>
            <a:r>
              <a:rPr lang="sk-SK" sz="2800" noProof="0" dirty="0" smtClean="0"/>
              <a:t>. 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449288"/>
            <a:ext cx="8964488" cy="6408712"/>
          </a:xfrm>
        </p:spPr>
        <p:txBody>
          <a:bodyPr>
            <a:normAutofit/>
          </a:bodyPr>
          <a:lstStyle/>
          <a:p>
            <a:r>
              <a:rPr lang="cs-CZ" sz="2800" u="sng" dirty="0" smtClean="0"/>
              <a:t>Úřední</a:t>
            </a:r>
            <a:r>
              <a:rPr lang="sk-SK" sz="2800" u="sng" dirty="0" smtClean="0"/>
              <a:t> </a:t>
            </a:r>
            <a:r>
              <a:rPr lang="sk-SK" sz="2800" u="sng" dirty="0" smtClean="0"/>
              <a:t>jazyky</a:t>
            </a:r>
            <a:r>
              <a:rPr lang="sk-SK" sz="2800" dirty="0" smtClean="0"/>
              <a:t>: </a:t>
            </a:r>
            <a:r>
              <a:rPr lang="cs-CZ" sz="2800" dirty="0"/>
              <a:t>h</a:t>
            </a:r>
            <a:r>
              <a:rPr lang="cs-CZ" sz="2800" dirty="0" smtClean="0"/>
              <a:t>indština</a:t>
            </a:r>
            <a:r>
              <a:rPr lang="sk-SK" sz="2800" dirty="0" smtClean="0"/>
              <a:t> </a:t>
            </a:r>
            <a:r>
              <a:rPr lang="sk-SK" sz="2800" dirty="0" smtClean="0"/>
              <a:t>a </a:t>
            </a:r>
            <a:r>
              <a:rPr lang="cs-CZ" sz="2800" dirty="0" smtClean="0"/>
              <a:t>a</a:t>
            </a:r>
            <a:r>
              <a:rPr lang="cs-CZ" sz="2800" dirty="0" smtClean="0"/>
              <a:t>ngličtina,</a:t>
            </a:r>
          </a:p>
          <a:p>
            <a:r>
              <a:rPr lang="sk-SK" sz="2800" dirty="0" smtClean="0"/>
              <a:t>Asi 2 </a:t>
            </a:r>
            <a:r>
              <a:rPr lang="cs-CZ" sz="2800" dirty="0" smtClean="0"/>
              <a:t>třetiny</a:t>
            </a:r>
            <a:r>
              <a:rPr lang="sk-SK" sz="2800" dirty="0" smtClean="0"/>
              <a:t> </a:t>
            </a:r>
            <a:r>
              <a:rPr lang="cs-CZ" sz="2800" dirty="0" smtClean="0"/>
              <a:t>obyvatel</a:t>
            </a:r>
            <a:r>
              <a:rPr lang="sk-SK" sz="2800" dirty="0" smtClean="0"/>
              <a:t> </a:t>
            </a:r>
            <a:r>
              <a:rPr lang="sk-SK" sz="2800" dirty="0" smtClean="0"/>
              <a:t>je </a:t>
            </a:r>
            <a:r>
              <a:rPr lang="cs-CZ" sz="2800" dirty="0" smtClean="0"/>
              <a:t>negramotných.</a:t>
            </a:r>
          </a:p>
          <a:p>
            <a:endParaRPr lang="sk-SK" sz="2800" dirty="0" smtClean="0"/>
          </a:p>
          <a:p>
            <a:r>
              <a:rPr lang="sk-SK" sz="2800" dirty="0" smtClean="0"/>
              <a:t>Život </a:t>
            </a:r>
            <a:r>
              <a:rPr lang="cs-CZ" sz="2800" dirty="0" smtClean="0"/>
              <a:t>lidí</a:t>
            </a:r>
            <a:r>
              <a:rPr lang="sk-SK" sz="2800" dirty="0" smtClean="0"/>
              <a:t> </a:t>
            </a:r>
            <a:r>
              <a:rPr lang="cs-CZ" sz="2800" dirty="0" smtClean="0"/>
              <a:t>ovlivňují</a:t>
            </a:r>
            <a:r>
              <a:rPr lang="sk-SK" sz="2800" dirty="0" smtClean="0"/>
              <a:t> </a:t>
            </a:r>
            <a:r>
              <a:rPr lang="cs-CZ" sz="2800" dirty="0" smtClean="0"/>
              <a:t>tradice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sk-SK" sz="2800" dirty="0" smtClean="0"/>
              <a:t>KASTOVNICTVÍ </a:t>
            </a:r>
            <a:r>
              <a:rPr lang="sk-SK" sz="2800" dirty="0" smtClean="0"/>
              <a:t>– </a:t>
            </a:r>
            <a:r>
              <a:rPr lang="cs-CZ" sz="2800" dirty="0" smtClean="0"/>
              <a:t>obyvatelstvo</a:t>
            </a:r>
            <a:r>
              <a:rPr lang="sk-SK" sz="2800" dirty="0" smtClean="0"/>
              <a:t> </a:t>
            </a:r>
            <a:r>
              <a:rPr lang="cs-CZ" sz="2800" dirty="0" smtClean="0"/>
              <a:t>rozděleno</a:t>
            </a:r>
            <a:r>
              <a:rPr lang="sk-SK" sz="2800" dirty="0" smtClean="0"/>
              <a:t> </a:t>
            </a:r>
            <a:r>
              <a:rPr lang="sk-SK" sz="2800" dirty="0" smtClean="0"/>
              <a:t>na 4 </a:t>
            </a:r>
            <a:r>
              <a:rPr lang="cs-CZ" sz="2800" dirty="0" smtClean="0"/>
              <a:t>velké</a:t>
            </a:r>
            <a:r>
              <a:rPr lang="sk-SK" sz="2800" dirty="0" smtClean="0"/>
              <a:t> </a:t>
            </a:r>
            <a:r>
              <a:rPr lang="sk-SK" sz="2800" dirty="0" smtClean="0"/>
              <a:t>kasty: </a:t>
            </a:r>
          </a:p>
          <a:p>
            <a:pPr lvl="1"/>
            <a:r>
              <a:rPr lang="cs-CZ" sz="2400" dirty="0" smtClean="0"/>
              <a:t>Kněží</a:t>
            </a:r>
            <a:r>
              <a:rPr lang="sk-SK" sz="2400" dirty="0" smtClean="0"/>
              <a:t> nebo </a:t>
            </a:r>
            <a:r>
              <a:rPr lang="cs-CZ" sz="2400" dirty="0" smtClean="0"/>
              <a:t>bráhmani</a:t>
            </a:r>
            <a:r>
              <a:rPr lang="sk-SK" sz="2400" dirty="0" smtClean="0"/>
              <a:t>,</a:t>
            </a:r>
            <a:endParaRPr lang="sk-SK" sz="2400" dirty="0" smtClean="0"/>
          </a:p>
          <a:p>
            <a:pPr lvl="1"/>
            <a:r>
              <a:rPr lang="cs-CZ" sz="2400" dirty="0" smtClean="0"/>
              <a:t>Vládnoucí</a:t>
            </a:r>
            <a:r>
              <a:rPr lang="sk-SK" sz="2400" dirty="0" smtClean="0"/>
              <a:t> </a:t>
            </a:r>
            <a:r>
              <a:rPr lang="sk-SK" sz="2400" dirty="0" smtClean="0"/>
              <a:t>vrstva </a:t>
            </a:r>
            <a:r>
              <a:rPr lang="sk-SK" sz="2400" dirty="0" smtClean="0"/>
              <a:t>čili </a:t>
            </a:r>
            <a:r>
              <a:rPr lang="cs-CZ" sz="2400" dirty="0" err="1" smtClean="0"/>
              <a:t>kšatrijové</a:t>
            </a:r>
            <a:r>
              <a:rPr lang="sk-SK" sz="2400" dirty="0" smtClean="0"/>
              <a:t>,</a:t>
            </a:r>
            <a:endParaRPr lang="sk-SK" sz="2400" dirty="0" smtClean="0"/>
          </a:p>
          <a:p>
            <a:pPr lvl="1"/>
            <a:r>
              <a:rPr lang="cs-CZ" sz="2400" dirty="0" smtClean="0"/>
              <a:t>Rolníci</a:t>
            </a:r>
            <a:r>
              <a:rPr lang="sk-SK" sz="2400" dirty="0" smtClean="0"/>
              <a:t> </a:t>
            </a:r>
            <a:r>
              <a:rPr lang="sk-SK" sz="2400" dirty="0" smtClean="0"/>
              <a:t>a </a:t>
            </a:r>
            <a:r>
              <a:rPr lang="cs-CZ" sz="2400" dirty="0" smtClean="0"/>
              <a:t>řemeslníci</a:t>
            </a:r>
            <a:r>
              <a:rPr lang="sk-SK" sz="2400" dirty="0" smtClean="0"/>
              <a:t> </a:t>
            </a:r>
            <a:r>
              <a:rPr lang="sk-SK" sz="2400" dirty="0" smtClean="0"/>
              <a:t>– </a:t>
            </a:r>
            <a:r>
              <a:rPr lang="cs-CZ" sz="2400" dirty="0" smtClean="0"/>
              <a:t>vaišjové</a:t>
            </a:r>
            <a:r>
              <a:rPr lang="sk-SK" sz="2400" dirty="0" smtClean="0"/>
              <a:t>,</a:t>
            </a:r>
            <a:endParaRPr lang="sk-SK" sz="2400" dirty="0" smtClean="0"/>
          </a:p>
          <a:p>
            <a:pPr lvl="1"/>
            <a:r>
              <a:rPr lang="cs-CZ" sz="2400" dirty="0" smtClean="0"/>
              <a:t>Sluhové</a:t>
            </a:r>
            <a:r>
              <a:rPr lang="sk-SK" sz="2400" dirty="0" smtClean="0"/>
              <a:t> čili </a:t>
            </a:r>
            <a:r>
              <a:rPr lang="sk-SK" sz="2400" dirty="0" err="1" smtClean="0"/>
              <a:t>šúdrové</a:t>
            </a:r>
            <a:r>
              <a:rPr lang="sk-SK" sz="2400" dirty="0" smtClean="0"/>
              <a:t>,</a:t>
            </a:r>
            <a:endParaRPr lang="sk-SK" sz="2400" dirty="0" smtClean="0"/>
          </a:p>
          <a:p>
            <a:pPr lvl="1"/>
            <a:r>
              <a:rPr lang="cs-CZ" sz="2400" dirty="0" smtClean="0"/>
              <a:t>Nedotknutelní</a:t>
            </a:r>
            <a:r>
              <a:rPr lang="sk-SK" sz="2400" dirty="0" smtClean="0"/>
              <a:t> </a:t>
            </a:r>
            <a:r>
              <a:rPr lang="sk-SK" sz="2400" dirty="0" smtClean="0"/>
              <a:t>– </a:t>
            </a:r>
            <a:r>
              <a:rPr lang="cs-CZ" sz="2400" dirty="0" smtClean="0"/>
              <a:t>jsou</a:t>
            </a:r>
            <a:r>
              <a:rPr lang="sk-SK" sz="2400" dirty="0" smtClean="0"/>
              <a:t> </a:t>
            </a:r>
            <a:r>
              <a:rPr lang="sk-SK" sz="2400" dirty="0" smtClean="0"/>
              <a:t>mimo </a:t>
            </a:r>
            <a:r>
              <a:rPr lang="cs-CZ" sz="2400" dirty="0" smtClean="0"/>
              <a:t>kast</a:t>
            </a:r>
            <a:r>
              <a:rPr lang="sk-SK" sz="2400" dirty="0" smtClean="0"/>
              <a:t>. </a:t>
            </a:r>
            <a:endParaRPr lang="sk-SK" sz="2400" dirty="0" smtClean="0"/>
          </a:p>
          <a:p>
            <a:endParaRPr lang="sk-SK" sz="2800" dirty="0" smtClean="0"/>
          </a:p>
          <a:p>
            <a:endParaRPr lang="sk-SK" sz="2800" dirty="0"/>
          </a:p>
        </p:txBody>
      </p:sp>
      <p:sp>
        <p:nvSpPr>
          <p:cNvPr id="4" name="Téglalap 3"/>
          <p:cNvSpPr/>
          <p:nvPr/>
        </p:nvSpPr>
        <p:spPr>
          <a:xfrm>
            <a:off x="7321065" y="0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Indie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24944"/>
            <a:ext cx="22974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20050212India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168" y="188640"/>
            <a:ext cx="2807791" cy="2105843"/>
          </a:xfrm>
        </p:spPr>
      </p:pic>
      <p:sp>
        <p:nvSpPr>
          <p:cNvPr id="8" name="Téglalap 7"/>
          <p:cNvSpPr/>
          <p:nvPr/>
        </p:nvSpPr>
        <p:spPr>
          <a:xfrm>
            <a:off x="104194" y="0"/>
            <a:ext cx="6121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Indie 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zajímavosti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97544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tig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064" y="1988840"/>
            <a:ext cx="2312898" cy="1685142"/>
          </a:xfr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789040"/>
            <a:ext cx="4679334" cy="291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573016"/>
            <a:ext cx="2016224" cy="301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768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1052736"/>
            <a:ext cx="2365499" cy="2365499"/>
          </a:xfrm>
        </p:spPr>
      </p:pic>
      <p:pic>
        <p:nvPicPr>
          <p:cNvPr id="35850" name="Picture 10" descr="tehlaren-banglades_reute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068960"/>
            <a:ext cx="2400300" cy="3562350"/>
          </a:xfrm>
        </p:spPr>
      </p:pic>
      <p:pic>
        <p:nvPicPr>
          <p:cNvPr id="35851" name="Picture 11" descr="090bangl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51920" y="3140968"/>
            <a:ext cx="5039916" cy="3360550"/>
          </a:xfrm>
        </p:spPr>
      </p:pic>
      <p:pic>
        <p:nvPicPr>
          <p:cNvPr id="35852" name="Picture 12" descr="b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44208" y="260648"/>
            <a:ext cx="2149475" cy="1289050"/>
          </a:xfrm>
        </p:spPr>
      </p:pic>
      <p:pic>
        <p:nvPicPr>
          <p:cNvPr id="35853" name="Picture 13" descr="pakistan_flag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196752"/>
            <a:ext cx="25844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4932040" y="2564904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>
                <a:latin typeface="Times New Roman" pitchFamily="18" charset="0"/>
              </a:rPr>
              <a:t>Pákistán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6372225" y="260350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Times New Roman" pitchFamily="18" charset="0"/>
              </a:rPr>
              <a:t>Bangladéš</a:t>
            </a:r>
          </a:p>
        </p:txBody>
      </p:sp>
      <p:sp>
        <p:nvSpPr>
          <p:cNvPr id="10" name="Téglalap 9"/>
          <p:cNvSpPr/>
          <p:nvPr/>
        </p:nvSpPr>
        <p:spPr>
          <a:xfrm>
            <a:off x="0" y="0"/>
            <a:ext cx="599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Bangladéš, </a:t>
            </a:r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Pákistán</a:t>
            </a:r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060228_nep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412776"/>
            <a:ext cx="3516312" cy="2635250"/>
          </a:xfrm>
        </p:spPr>
      </p:pic>
      <p:pic>
        <p:nvPicPr>
          <p:cNvPr id="38920" name="Picture 8" descr="Bhutan%25201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21670" y="0"/>
            <a:ext cx="4322330" cy="5760616"/>
          </a:xfrm>
        </p:spPr>
      </p:pic>
      <p:pic>
        <p:nvPicPr>
          <p:cNvPr id="38922" name="Picture 10" descr="untitle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31840" y="3429000"/>
            <a:ext cx="2028825" cy="3068637"/>
          </a:xfrm>
          <a:noFill/>
        </p:spPr>
      </p:pic>
      <p:pic>
        <p:nvPicPr>
          <p:cNvPr id="38921" name="Picture 9" descr="get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68144" y="4509119"/>
            <a:ext cx="2886770" cy="2200787"/>
          </a:xfrm>
        </p:spPr>
      </p:pic>
      <p:pic>
        <p:nvPicPr>
          <p:cNvPr id="38924" name="Picture 12" descr="bhutan_1_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508500"/>
            <a:ext cx="26701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0" y="0"/>
            <a:ext cx="6651693" cy="14619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Nepál, </a:t>
            </a:r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Bhútán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</a:p>
          <a:p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táty </a:t>
            </a:r>
            <a:r>
              <a:rPr lang="cs-CZ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nacházející</a:t>
            </a:r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</a:t>
            </a:r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 </a:t>
            </a:r>
            <a:r>
              <a:rPr lang="cs-CZ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Himalájích</a:t>
            </a:r>
            <a:r>
              <a:rPr lang="sk-SK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sk-SK" sz="3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5227" y="0"/>
            <a:ext cx="4161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Cestovní 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ruch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9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213" y="4071938"/>
            <a:ext cx="28797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176306" y="5661248"/>
            <a:ext cx="542379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Tádž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Mahál -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Indie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"/>
            <a:ext cx="88455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27955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4000500"/>
            <a:ext cx="3948113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106923" y="0"/>
            <a:ext cx="445506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V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ãrãnasi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-</a:t>
            </a:r>
            <a:r>
              <a:rPr lang="cs-CZ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u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ř</a:t>
            </a: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eky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Gangy</a:t>
            </a:r>
            <a:endParaRPr lang="cs-CZ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142875"/>
            <a:ext cx="87376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27908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988840"/>
            <a:ext cx="28575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211960" y="4941168"/>
            <a:ext cx="474937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NP Sagarmatha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- Himaláje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260648"/>
            <a:ext cx="968809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179512" y="5733256"/>
            <a:ext cx="285231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Maledivy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26378">
            <a:off x="4995852" y="3494191"/>
            <a:ext cx="4095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9112">
            <a:off x="197158" y="776726"/>
            <a:ext cx="6325542" cy="419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6422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Problémy - konflikty 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1520" y="980728"/>
            <a:ext cx="6049798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Indie </a:t>
            </a: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Pákistán </a:t>
            </a:r>
            <a:endParaRPr lang="hu-H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742950" indent="-742950"/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–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války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horskou oblast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Kašmír</a:t>
            </a:r>
            <a:endParaRPr lang="hu-HU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1318" y="259743"/>
            <a:ext cx="27622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4381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356992"/>
            <a:ext cx="4901331" cy="327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544616"/>
          </a:xfrm>
        </p:spPr>
        <p:txBody>
          <a:bodyPr>
            <a:normAutofit/>
          </a:bodyPr>
          <a:lstStyle/>
          <a:p>
            <a:r>
              <a:rPr lang="cs-CZ" dirty="0" smtClean="0"/>
              <a:t>Hlavně</a:t>
            </a:r>
            <a:r>
              <a:rPr lang="sk-SK" dirty="0" smtClean="0"/>
              <a:t> v </a:t>
            </a:r>
            <a:r>
              <a:rPr lang="cs-CZ" dirty="0" err="1" smtClean="0"/>
              <a:t>Inoganžské</a:t>
            </a:r>
            <a:r>
              <a:rPr lang="sk-SK" dirty="0" smtClean="0"/>
              <a:t> </a:t>
            </a:r>
            <a:r>
              <a:rPr lang="cs-CZ" dirty="0" smtClean="0"/>
              <a:t>nížině</a:t>
            </a:r>
            <a:r>
              <a:rPr lang="sk-SK" dirty="0" smtClean="0"/>
              <a:t> kolem </a:t>
            </a:r>
            <a:r>
              <a:rPr lang="cs-CZ" dirty="0" smtClean="0"/>
              <a:t>ř</a:t>
            </a:r>
            <a:r>
              <a:rPr lang="cs-CZ" dirty="0" smtClean="0"/>
              <a:t>ek</a:t>
            </a:r>
            <a:r>
              <a:rPr lang="sk-SK" dirty="0" smtClean="0"/>
              <a:t> </a:t>
            </a:r>
            <a:r>
              <a:rPr lang="sk-SK" dirty="0" smtClean="0"/>
              <a:t>Indus a Ganga </a:t>
            </a:r>
            <a:r>
              <a:rPr lang="cs-CZ" dirty="0" smtClean="0"/>
              <a:t>se</a:t>
            </a:r>
            <a:r>
              <a:rPr lang="sk-SK" dirty="0"/>
              <a:t> </a:t>
            </a:r>
            <a:r>
              <a:rPr lang="cs-CZ" dirty="0" smtClean="0"/>
              <a:t>před</a:t>
            </a:r>
            <a:r>
              <a:rPr lang="sk-SK" dirty="0" smtClean="0"/>
              <a:t> </a:t>
            </a:r>
            <a:r>
              <a:rPr lang="sk-SK" dirty="0" smtClean="0"/>
              <a:t>4000 </a:t>
            </a:r>
            <a:r>
              <a:rPr lang="sk-SK" dirty="0" smtClean="0"/>
              <a:t>lety</a:t>
            </a:r>
            <a:r>
              <a:rPr lang="sk-SK" dirty="0" smtClean="0"/>
              <a:t> </a:t>
            </a:r>
            <a:r>
              <a:rPr lang="cs-CZ" dirty="0" smtClean="0"/>
              <a:t>rozvinuly</a:t>
            </a:r>
            <a:r>
              <a:rPr lang="sk-SK" dirty="0" smtClean="0"/>
              <a:t> </a:t>
            </a:r>
            <a:r>
              <a:rPr lang="cs-CZ" dirty="0" smtClean="0"/>
              <a:t>vyspělé</a:t>
            </a:r>
            <a:r>
              <a:rPr lang="sk-SK" dirty="0" smtClean="0"/>
              <a:t> </a:t>
            </a:r>
            <a:r>
              <a:rPr lang="cs-CZ" dirty="0" smtClean="0"/>
              <a:t>civilizace</a:t>
            </a:r>
            <a:r>
              <a:rPr lang="sk-SK" dirty="0" smtClean="0"/>
              <a:t>. </a:t>
            </a:r>
            <a:endParaRPr lang="sk-SK" dirty="0" smtClean="0"/>
          </a:p>
          <a:p>
            <a:r>
              <a:rPr lang="cs-CZ" u="wavy" dirty="0" smtClean="0"/>
              <a:t>Náboženství</a:t>
            </a:r>
            <a:r>
              <a:rPr lang="sk-SK" u="wavy" dirty="0" smtClean="0"/>
              <a:t>:</a:t>
            </a:r>
            <a:r>
              <a:rPr lang="sk-SK" dirty="0" smtClean="0"/>
              <a:t> 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		</a:t>
            </a:r>
            <a:r>
              <a:rPr lang="cs-CZ" b="1" dirty="0" smtClean="0"/>
              <a:t>Hinduismus</a:t>
            </a:r>
            <a:r>
              <a:rPr lang="sk-SK" dirty="0" smtClean="0"/>
              <a:t> </a:t>
            </a:r>
            <a:r>
              <a:rPr lang="sk-SK" dirty="0" smtClean="0"/>
              <a:t>– </a:t>
            </a:r>
            <a:r>
              <a:rPr lang="sk-SK" dirty="0" smtClean="0"/>
              <a:t>Indie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		</a:t>
            </a:r>
            <a:r>
              <a:rPr lang="cs-CZ" b="1" dirty="0" smtClean="0"/>
              <a:t>Budhismus</a:t>
            </a:r>
            <a:r>
              <a:rPr lang="sk-SK" dirty="0" smtClean="0"/>
              <a:t> </a:t>
            </a:r>
            <a:r>
              <a:rPr lang="sk-SK" dirty="0" smtClean="0"/>
              <a:t>– Nepál, </a:t>
            </a:r>
            <a:r>
              <a:rPr lang="cs-CZ" dirty="0" smtClean="0"/>
              <a:t>Bhútán</a:t>
            </a:r>
            <a:r>
              <a:rPr lang="sk-SK" dirty="0" smtClean="0"/>
              <a:t> (</a:t>
            </a:r>
            <a:r>
              <a:rPr lang="cs-CZ" dirty="0" smtClean="0"/>
              <a:t>vznikl</a:t>
            </a:r>
            <a:r>
              <a:rPr lang="sk-SK" dirty="0" smtClean="0"/>
              <a:t> </a:t>
            </a:r>
            <a:r>
              <a:rPr lang="cs-CZ" dirty="0" smtClean="0"/>
              <a:t>taktéž</a:t>
            </a:r>
            <a:r>
              <a:rPr lang="sk-SK" dirty="0" smtClean="0"/>
              <a:t> </a:t>
            </a:r>
            <a:r>
              <a:rPr lang="sk-SK" dirty="0" smtClean="0"/>
              <a:t>v Indii </a:t>
            </a:r>
          </a:p>
          <a:p>
            <a:pPr>
              <a:buNone/>
            </a:pPr>
            <a:r>
              <a:rPr lang="sk-SK" dirty="0" smtClean="0"/>
              <a:t>                                  </a:t>
            </a:r>
            <a:r>
              <a:rPr lang="cs-CZ" dirty="0" smtClean="0"/>
              <a:t>před</a:t>
            </a:r>
            <a:r>
              <a:rPr lang="sk-SK" dirty="0" smtClean="0"/>
              <a:t> </a:t>
            </a:r>
            <a:r>
              <a:rPr lang="sk-SK" dirty="0" smtClean="0"/>
              <a:t>2500 </a:t>
            </a:r>
            <a:r>
              <a:rPr lang="sk-SK" dirty="0" smtClean="0"/>
              <a:t>lety</a:t>
            </a:r>
            <a:r>
              <a:rPr lang="sk-SK" dirty="0" smtClean="0"/>
              <a:t>, </a:t>
            </a:r>
            <a:r>
              <a:rPr lang="sk-SK" dirty="0" smtClean="0"/>
              <a:t>ale </a:t>
            </a:r>
            <a:r>
              <a:rPr lang="cs-CZ" dirty="0" smtClean="0"/>
              <a:t>rozšířil</a:t>
            </a:r>
            <a:r>
              <a:rPr lang="sk-SK" dirty="0" smtClean="0"/>
              <a:t> </a:t>
            </a:r>
            <a:r>
              <a:rPr lang="cs-CZ" dirty="0" smtClean="0"/>
              <a:t>se</a:t>
            </a:r>
            <a:r>
              <a:rPr lang="sk-SK" dirty="0" smtClean="0"/>
              <a:t> 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       </a:t>
            </a:r>
            <a:r>
              <a:rPr lang="cs-CZ" dirty="0" smtClean="0"/>
              <a:t>hlavně</a:t>
            </a:r>
            <a:r>
              <a:rPr lang="sk-SK" dirty="0" smtClean="0"/>
              <a:t> </a:t>
            </a:r>
            <a:r>
              <a:rPr lang="sk-SK" dirty="0" smtClean="0"/>
              <a:t>v </a:t>
            </a:r>
            <a:r>
              <a:rPr lang="cs-CZ" dirty="0" smtClean="0"/>
              <a:t>sousedních</a:t>
            </a:r>
            <a:r>
              <a:rPr lang="sk-SK" dirty="0" smtClean="0"/>
              <a:t> </a:t>
            </a:r>
            <a:r>
              <a:rPr lang="cs-CZ" dirty="0" smtClean="0"/>
              <a:t>částech</a:t>
            </a:r>
            <a:r>
              <a:rPr lang="sk-SK" dirty="0" smtClean="0"/>
              <a:t> </a:t>
            </a:r>
            <a:r>
              <a:rPr lang="cs-CZ" dirty="0" smtClean="0"/>
              <a:t>As</a:t>
            </a:r>
            <a:r>
              <a:rPr lang="cs-CZ" dirty="0" smtClean="0"/>
              <a:t>ie</a:t>
            </a:r>
            <a:r>
              <a:rPr lang="sk-SK" dirty="0" smtClean="0"/>
              <a:t>)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		</a:t>
            </a:r>
            <a:r>
              <a:rPr lang="cs-CZ" b="1" dirty="0" smtClean="0"/>
              <a:t>Islám</a:t>
            </a:r>
            <a:r>
              <a:rPr lang="sk-SK" dirty="0" smtClean="0"/>
              <a:t> </a:t>
            </a:r>
            <a:r>
              <a:rPr lang="sk-SK" dirty="0" smtClean="0"/>
              <a:t>– </a:t>
            </a:r>
            <a:r>
              <a:rPr lang="cs-CZ" dirty="0" smtClean="0"/>
              <a:t>Pákistán</a:t>
            </a:r>
            <a:r>
              <a:rPr lang="sk-SK" dirty="0" smtClean="0"/>
              <a:t>, </a:t>
            </a:r>
            <a:r>
              <a:rPr lang="cs-CZ" dirty="0" smtClean="0"/>
              <a:t>Afghánistán</a:t>
            </a:r>
            <a:r>
              <a:rPr lang="sk-SK" dirty="0" smtClean="0"/>
              <a:t>, Bangladéš (</a:t>
            </a:r>
            <a:r>
              <a:rPr lang="cs-CZ" dirty="0" smtClean="0"/>
              <a:t>rozšířil</a:t>
            </a:r>
            <a:r>
              <a:rPr lang="sk-SK" dirty="0" smtClean="0"/>
              <a:t> 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          </a:t>
            </a:r>
            <a:r>
              <a:rPr lang="cs-CZ" dirty="0" smtClean="0"/>
              <a:t>se</a:t>
            </a:r>
            <a:r>
              <a:rPr lang="sk-SK" dirty="0" smtClean="0"/>
              <a:t> z </a:t>
            </a:r>
            <a:r>
              <a:rPr lang="cs-CZ" dirty="0" err="1" smtClean="0"/>
              <a:t>jiho</a:t>
            </a:r>
            <a:r>
              <a:rPr lang="sk-SK" dirty="0" smtClean="0"/>
              <a:t>-</a:t>
            </a:r>
            <a:r>
              <a:rPr lang="sk-SK" dirty="0" smtClean="0"/>
              <a:t>západu </a:t>
            </a:r>
            <a:r>
              <a:rPr lang="cs-CZ" dirty="0" smtClean="0"/>
              <a:t>Asie</a:t>
            </a:r>
            <a:r>
              <a:rPr lang="sk-SK" dirty="0" smtClean="0"/>
              <a:t> </a:t>
            </a:r>
            <a:r>
              <a:rPr lang="cs-CZ" dirty="0" smtClean="0"/>
              <a:t>před</a:t>
            </a:r>
            <a:r>
              <a:rPr lang="sk-SK" dirty="0" smtClean="0"/>
              <a:t> </a:t>
            </a:r>
            <a:r>
              <a:rPr lang="sk-SK" dirty="0" smtClean="0"/>
              <a:t>1200 </a:t>
            </a:r>
            <a:r>
              <a:rPr lang="sk-SK" dirty="0" smtClean="0"/>
              <a:t>lety</a:t>
            </a:r>
            <a:r>
              <a:rPr lang="sk-SK" dirty="0" smtClean="0"/>
              <a:t>). 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Téglalap 3"/>
          <p:cNvSpPr/>
          <p:nvPr/>
        </p:nvSpPr>
        <p:spPr>
          <a:xfrm>
            <a:off x="84959" y="0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Obyvatelé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486" y="1916832"/>
            <a:ext cx="1119758" cy="136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1080120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445224"/>
            <a:ext cx="119675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149080"/>
            <a:ext cx="3816424" cy="28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0" y="0"/>
            <a:ext cx="955947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/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2.  </a:t>
            </a: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Afghánistán </a:t>
            </a:r>
            <a:endParaRPr lang="hu-H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742950" indent="-742950"/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–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invaze Svazu sovětských socialistických republik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</a:p>
          <a:p>
            <a:pPr marL="742950" indent="-742950"/>
            <a:r>
              <a:rPr lang="hu-HU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později</a:t>
            </a:r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Talibán. </a:t>
            </a:r>
            <a:endParaRPr lang="hu-HU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16832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557485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/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3. </a:t>
            </a: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Srí </a:t>
            </a:r>
            <a:r>
              <a:rPr lang="hu-H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Lanka </a:t>
            </a:r>
          </a:p>
          <a:p>
            <a:pPr marL="742950" indent="-742950"/>
            <a:r>
              <a:rPr lang="hu-H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– </a:t>
            </a:r>
            <a:r>
              <a:rPr lang="cs-CZ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sinhálsko-tamilský</a:t>
            </a:r>
            <a:r>
              <a:rPr lang="sk-SK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konflikt.</a:t>
            </a:r>
            <a:endParaRPr lang="sk-SK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742950" indent="-742950"/>
            <a:endParaRPr lang="hu-HU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340768"/>
            <a:ext cx="4608512" cy="307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5256584" cy="350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9600" dirty="0" smtClean="0"/>
              <a:t>Zápis do </a:t>
            </a:r>
            <a:r>
              <a:rPr lang="cs-CZ" sz="9600" dirty="0" smtClean="0"/>
              <a:t>sešitů</a:t>
            </a:r>
            <a:endParaRPr lang="cs-CZ" sz="9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377280"/>
            <a:ext cx="9324528" cy="6480720"/>
          </a:xfrm>
        </p:spPr>
        <p:txBody>
          <a:bodyPr>
            <a:normAutofit/>
          </a:bodyPr>
          <a:lstStyle/>
          <a:p>
            <a:r>
              <a:rPr lang="cs-CZ" sz="2800" u="sng" dirty="0" smtClean="0"/>
              <a:t>Obyvatelstvo</a:t>
            </a:r>
            <a:r>
              <a:rPr lang="sk-SK" sz="2800" u="sng" dirty="0" smtClean="0"/>
              <a:t>: </a:t>
            </a:r>
            <a:r>
              <a:rPr lang="cs-CZ" sz="2800" dirty="0" smtClean="0"/>
              <a:t>Hinduismus</a:t>
            </a:r>
            <a:r>
              <a:rPr lang="sk-SK" sz="2800" dirty="0" smtClean="0"/>
              <a:t> </a:t>
            </a:r>
            <a:r>
              <a:rPr lang="sk-SK" sz="2800" dirty="0" smtClean="0"/>
              <a:t>(</a:t>
            </a:r>
            <a:r>
              <a:rPr lang="sk-SK" sz="2800" dirty="0" smtClean="0"/>
              <a:t>Indie), </a:t>
            </a:r>
            <a:r>
              <a:rPr lang="cs-CZ" sz="2800" dirty="0" smtClean="0"/>
              <a:t>Budhismus</a:t>
            </a:r>
            <a:r>
              <a:rPr lang="sk-SK" sz="2800" dirty="0" smtClean="0"/>
              <a:t> (</a:t>
            </a:r>
            <a:r>
              <a:rPr lang="cs-CZ" sz="2800" dirty="0" smtClean="0"/>
              <a:t>Bhútán</a:t>
            </a:r>
            <a:r>
              <a:rPr lang="sk-SK" sz="2800" dirty="0" smtClean="0"/>
              <a:t>),  </a:t>
            </a:r>
            <a:r>
              <a:rPr lang="cs-CZ" sz="2800" dirty="0" smtClean="0"/>
              <a:t>Islám</a:t>
            </a:r>
            <a:r>
              <a:rPr lang="sk-SK" sz="2800" dirty="0" smtClean="0"/>
              <a:t> (</a:t>
            </a:r>
            <a:r>
              <a:rPr lang="cs-CZ" sz="2800" dirty="0" smtClean="0"/>
              <a:t>Pákistán</a:t>
            </a:r>
            <a:r>
              <a:rPr lang="sk-SK" sz="2800" dirty="0" smtClean="0"/>
              <a:t>, </a:t>
            </a:r>
            <a:r>
              <a:rPr lang="cs-CZ" sz="2800" dirty="0" smtClean="0"/>
              <a:t>Afghánistán</a:t>
            </a:r>
            <a:r>
              <a:rPr lang="sk-SK" sz="2800" dirty="0" smtClean="0"/>
              <a:t>, Bangladéš), </a:t>
            </a:r>
            <a:endParaRPr lang="sk-SK" sz="2800" dirty="0" smtClean="0"/>
          </a:p>
          <a:p>
            <a:r>
              <a:rPr lang="sk-SK" sz="2800" dirty="0" smtClean="0"/>
              <a:t>V 19. st – britská nadvláda (Mahatma Ghandi) – angličtina </a:t>
            </a:r>
            <a:r>
              <a:rPr lang="cs-CZ" sz="2800" dirty="0" smtClean="0"/>
              <a:t>rozšířená</a:t>
            </a:r>
            <a:r>
              <a:rPr lang="sk-SK" sz="2800" dirty="0" smtClean="0"/>
              <a:t>.</a:t>
            </a:r>
            <a:endParaRPr lang="sk-SK" sz="2800" dirty="0" smtClean="0"/>
          </a:p>
          <a:p>
            <a:r>
              <a:rPr lang="cs-CZ" sz="2800" u="sng" dirty="0" smtClean="0"/>
              <a:t>Města</a:t>
            </a:r>
            <a:r>
              <a:rPr lang="sk-SK" sz="2800" u="sng" dirty="0" smtClean="0"/>
              <a:t>:</a:t>
            </a:r>
            <a:r>
              <a:rPr lang="sk-SK" sz="2800" dirty="0" smtClean="0"/>
              <a:t>    Indie – Bombaj, </a:t>
            </a:r>
            <a:r>
              <a:rPr lang="sk-SK" sz="2800" b="1" dirty="0" smtClean="0"/>
              <a:t>Nové </a:t>
            </a:r>
            <a:r>
              <a:rPr lang="sk-SK" sz="2800" b="1" dirty="0" smtClean="0"/>
              <a:t>Dillí</a:t>
            </a:r>
            <a:r>
              <a:rPr lang="sk-SK" sz="2800" dirty="0" smtClean="0"/>
              <a:t>, </a:t>
            </a:r>
            <a:r>
              <a:rPr lang="sk-SK" sz="2800" dirty="0" smtClean="0"/>
              <a:t>Kalkata,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		         </a:t>
            </a:r>
            <a:r>
              <a:rPr lang="cs-CZ" sz="2800" dirty="0" smtClean="0"/>
              <a:t>Pákistán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sk-SK" sz="2800" dirty="0" smtClean="0"/>
              <a:t>Karáči, </a:t>
            </a:r>
            <a:r>
              <a:rPr lang="cs-CZ" sz="2800" b="1" dirty="0" smtClean="0"/>
              <a:t>Islámábád</a:t>
            </a:r>
            <a:r>
              <a:rPr lang="sk-SK" sz="2800" dirty="0" smtClean="0"/>
              <a:t>, </a:t>
            </a:r>
            <a:r>
              <a:rPr lang="cs-CZ" sz="2800" dirty="0" smtClean="0"/>
              <a:t>Lahůr</a:t>
            </a:r>
            <a:r>
              <a:rPr lang="sk-SK" sz="2800" dirty="0" smtClean="0"/>
              <a:t>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		         Bangladeš – </a:t>
            </a:r>
            <a:r>
              <a:rPr lang="sk-SK" sz="2800" b="1" dirty="0" smtClean="0"/>
              <a:t>Dháka.</a:t>
            </a:r>
            <a:endParaRPr lang="sk-SK" sz="2800" b="1" dirty="0" smtClean="0"/>
          </a:p>
          <a:p>
            <a:r>
              <a:rPr lang="sk-SK" sz="2800" b="1" dirty="0" smtClean="0"/>
              <a:t>Indie</a:t>
            </a:r>
            <a:r>
              <a:rPr lang="sk-SK" sz="2800" dirty="0" smtClean="0"/>
              <a:t> </a:t>
            </a:r>
            <a:r>
              <a:rPr lang="sk-SK" sz="2800" dirty="0" smtClean="0"/>
              <a:t>– 2. </a:t>
            </a:r>
            <a:r>
              <a:rPr lang="cs-CZ" sz="2800" dirty="0" smtClean="0"/>
              <a:t>nejlidnatější</a:t>
            </a:r>
            <a:r>
              <a:rPr lang="sk-SK" sz="2800" dirty="0" smtClean="0"/>
              <a:t> </a:t>
            </a:r>
            <a:r>
              <a:rPr lang="cs-CZ" sz="2800" dirty="0" smtClean="0"/>
              <a:t>s</a:t>
            </a:r>
            <a:r>
              <a:rPr lang="cs-CZ" sz="2800" dirty="0" smtClean="0"/>
              <a:t>tát</a:t>
            </a:r>
            <a:r>
              <a:rPr lang="sk-SK" sz="2800" dirty="0" smtClean="0"/>
              <a:t> </a:t>
            </a:r>
            <a:r>
              <a:rPr lang="cs-CZ" sz="2800" dirty="0" smtClean="0"/>
              <a:t>světa</a:t>
            </a:r>
            <a:r>
              <a:rPr lang="sk-SK" sz="2800" dirty="0" smtClean="0"/>
              <a:t> </a:t>
            </a:r>
            <a:r>
              <a:rPr lang="sk-SK" sz="2800" dirty="0" smtClean="0"/>
              <a:t>(</a:t>
            </a:r>
            <a:r>
              <a:rPr lang="sk-SK" sz="2800" dirty="0" smtClean="0"/>
              <a:t>1,3 miliardy </a:t>
            </a:r>
            <a:r>
              <a:rPr lang="cs-CZ" sz="2800" dirty="0" smtClean="0"/>
              <a:t>obyvatel</a:t>
            </a:r>
            <a:r>
              <a:rPr lang="sk-SK" sz="2800" dirty="0" smtClean="0"/>
              <a:t>),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- </a:t>
            </a:r>
            <a:r>
              <a:rPr lang="cs-CZ" sz="2800" dirty="0" smtClean="0"/>
              <a:t>Těžba</a:t>
            </a:r>
            <a:r>
              <a:rPr lang="sk-SK" sz="2800" dirty="0" smtClean="0"/>
              <a:t> uhlí železné </a:t>
            </a:r>
            <a:r>
              <a:rPr lang="sk-SK" sz="2800" dirty="0" smtClean="0"/>
              <a:t>rudy, </a:t>
            </a:r>
            <a:r>
              <a:rPr lang="cs-CZ" sz="2800" dirty="0" smtClean="0"/>
              <a:t>plantážnictví</a:t>
            </a:r>
            <a:r>
              <a:rPr lang="sk-SK" sz="2800" dirty="0" smtClean="0"/>
              <a:t> </a:t>
            </a:r>
            <a:r>
              <a:rPr lang="sk-SK" sz="2800" dirty="0" smtClean="0"/>
              <a:t>– čaje, </a:t>
            </a:r>
            <a:r>
              <a:rPr lang="sk-SK" sz="2800" dirty="0"/>
              <a:t>i</a:t>
            </a:r>
            <a:r>
              <a:rPr lang="sk-SK" sz="2800" dirty="0" smtClean="0"/>
              <a:t> moderní </a:t>
            </a:r>
            <a:r>
              <a:rPr lang="cs-CZ" sz="2800" dirty="0" smtClean="0"/>
              <a:t>továrny</a:t>
            </a:r>
            <a:r>
              <a:rPr lang="sk-SK" sz="2800" dirty="0" smtClean="0"/>
              <a:t>, i navzdory </a:t>
            </a:r>
            <a:r>
              <a:rPr lang="sk-SK" sz="2800" dirty="0" smtClean="0"/>
              <a:t>tomu chudoba (Matka Tereza</a:t>
            </a:r>
            <a:r>
              <a:rPr lang="sk-SK" sz="2800" dirty="0" smtClean="0"/>
              <a:t>),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- </a:t>
            </a:r>
            <a:r>
              <a:rPr lang="cs-CZ" sz="2800" dirty="0" smtClean="0"/>
              <a:t>úřední</a:t>
            </a:r>
            <a:r>
              <a:rPr lang="sk-SK" sz="2800" dirty="0" smtClean="0"/>
              <a:t> </a:t>
            </a:r>
            <a:r>
              <a:rPr lang="sk-SK" sz="2800" dirty="0" smtClean="0"/>
              <a:t>jazyky: </a:t>
            </a:r>
            <a:r>
              <a:rPr lang="cs-CZ" sz="2800" dirty="0" smtClean="0"/>
              <a:t>hindština</a:t>
            </a:r>
            <a:r>
              <a:rPr lang="sk-SK" sz="2800" dirty="0" smtClean="0"/>
              <a:t> </a:t>
            </a:r>
            <a:r>
              <a:rPr lang="sk-SK" sz="2800" dirty="0" smtClean="0"/>
              <a:t>a </a:t>
            </a:r>
            <a:r>
              <a:rPr lang="sk-SK" sz="2800" dirty="0" smtClean="0"/>
              <a:t>angličtina,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- </a:t>
            </a:r>
            <a:r>
              <a:rPr lang="cs-CZ" sz="2800" dirty="0" smtClean="0"/>
              <a:t>kastovní</a:t>
            </a:r>
            <a:r>
              <a:rPr lang="sk-SK" sz="2800" dirty="0" smtClean="0"/>
              <a:t> systém.</a:t>
            </a:r>
            <a:endParaRPr lang="sk-SK" sz="2800" dirty="0" smtClean="0"/>
          </a:p>
          <a:p>
            <a:endParaRPr lang="sk-SK" sz="2800" dirty="0" smtClean="0"/>
          </a:p>
          <a:p>
            <a:endParaRPr lang="sk-SK" sz="2800" dirty="0" smtClean="0"/>
          </a:p>
          <a:p>
            <a:pPr>
              <a:buNone/>
            </a:pPr>
            <a:endParaRPr lang="sk-SK" sz="2800" dirty="0" smtClean="0"/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r>
              <a:rPr lang="sk-SK" sz="2800" u="sng" dirty="0" smtClean="0"/>
              <a:t>Cestovní </a:t>
            </a:r>
            <a:r>
              <a:rPr lang="sk-SK" sz="2800" u="sng" dirty="0" smtClean="0"/>
              <a:t>ruch</a:t>
            </a:r>
            <a:r>
              <a:rPr lang="sk-SK" sz="2800" dirty="0" smtClean="0"/>
              <a:t>: </a:t>
            </a:r>
          </a:p>
          <a:p>
            <a:pPr>
              <a:buNone/>
            </a:pPr>
            <a:r>
              <a:rPr lang="sk-SK" sz="2800" dirty="0" smtClean="0"/>
              <a:t>       Tadž Mahál (</a:t>
            </a:r>
            <a:r>
              <a:rPr lang="sk-SK" sz="2800" dirty="0" smtClean="0"/>
              <a:t>Indie), 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  </a:t>
            </a:r>
            <a:r>
              <a:rPr lang="sk-SK" sz="2800" dirty="0" err="1" smtClean="0"/>
              <a:t>Vãrãnasi</a:t>
            </a:r>
            <a:r>
              <a:rPr lang="sk-SK" sz="2800" dirty="0" smtClean="0"/>
              <a:t> </a:t>
            </a:r>
            <a:r>
              <a:rPr lang="sk-SK" sz="2800" dirty="0" smtClean="0"/>
              <a:t>(</a:t>
            </a:r>
            <a:r>
              <a:rPr lang="cs-CZ" sz="2800" dirty="0" smtClean="0"/>
              <a:t>posvátné</a:t>
            </a:r>
            <a:r>
              <a:rPr lang="sk-SK" sz="2800" dirty="0" smtClean="0"/>
              <a:t> </a:t>
            </a:r>
            <a:r>
              <a:rPr lang="cs-CZ" sz="2800" dirty="0" smtClean="0"/>
              <a:t>místo</a:t>
            </a:r>
            <a:r>
              <a:rPr lang="sk-SK" sz="2800" dirty="0" smtClean="0"/>
              <a:t> </a:t>
            </a:r>
            <a:r>
              <a:rPr lang="cs-CZ" sz="2800" dirty="0" smtClean="0"/>
              <a:t>hinduistů</a:t>
            </a:r>
            <a:r>
              <a:rPr lang="sk-SK" sz="2800" dirty="0" smtClean="0"/>
              <a:t> </a:t>
            </a:r>
            <a:r>
              <a:rPr lang="cs-CZ" sz="2800" dirty="0"/>
              <a:t>u</a:t>
            </a:r>
            <a:r>
              <a:rPr lang="sk-SK" sz="2800" dirty="0" smtClean="0"/>
              <a:t> </a:t>
            </a:r>
            <a:r>
              <a:rPr lang="cs-CZ" sz="2800" dirty="0" smtClean="0"/>
              <a:t>řeky</a:t>
            </a:r>
            <a:r>
              <a:rPr lang="sk-SK" sz="2800" dirty="0" smtClean="0"/>
              <a:t> </a:t>
            </a:r>
            <a:r>
              <a:rPr lang="cs-CZ" sz="2800" dirty="0" smtClean="0"/>
              <a:t>Gangy</a:t>
            </a:r>
            <a:r>
              <a:rPr lang="sk-SK" sz="2800" dirty="0" smtClean="0"/>
              <a:t>),   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  NP Sagarmatha </a:t>
            </a:r>
            <a:r>
              <a:rPr lang="sk-SK" sz="2800" dirty="0" smtClean="0"/>
              <a:t>(</a:t>
            </a:r>
            <a:r>
              <a:rPr lang="cs-CZ" sz="2800" dirty="0" smtClean="0"/>
              <a:t>nepálské</a:t>
            </a:r>
            <a:r>
              <a:rPr lang="sk-SK" sz="2800" dirty="0" smtClean="0"/>
              <a:t> </a:t>
            </a:r>
            <a:r>
              <a:rPr lang="sk-SK" sz="2800" dirty="0" smtClean="0"/>
              <a:t>Himaláje), </a:t>
            </a:r>
          </a:p>
          <a:p>
            <a:pPr>
              <a:buNone/>
            </a:pPr>
            <a:r>
              <a:rPr lang="sk-SK" sz="2800" dirty="0" smtClean="0"/>
              <a:t>       </a:t>
            </a:r>
            <a:r>
              <a:rPr lang="cs-CZ" sz="2800" dirty="0" smtClean="0"/>
              <a:t>Maledivy</a:t>
            </a:r>
            <a:r>
              <a:rPr lang="sk-SK" sz="2800" dirty="0" smtClean="0"/>
              <a:t>. </a:t>
            </a:r>
            <a:endParaRPr lang="sk-SK" sz="2800" dirty="0" smtClean="0"/>
          </a:p>
          <a:p>
            <a:r>
              <a:rPr lang="sk-SK" sz="2800" u="sng" dirty="0" smtClean="0"/>
              <a:t>Konflikty</a:t>
            </a:r>
            <a:r>
              <a:rPr lang="sk-SK" sz="2800" dirty="0" smtClean="0"/>
              <a:t>:      1. </a:t>
            </a:r>
            <a:r>
              <a:rPr lang="sk-SK" sz="2800" dirty="0" smtClean="0"/>
              <a:t>Indie </a:t>
            </a:r>
            <a:r>
              <a:rPr lang="sk-SK" sz="2800" dirty="0" smtClean="0"/>
              <a:t>a </a:t>
            </a:r>
            <a:r>
              <a:rPr lang="cs-CZ" sz="2800" dirty="0" smtClean="0"/>
              <a:t>Pákistán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cs-CZ" sz="2800" dirty="0" smtClean="0"/>
              <a:t>válka</a:t>
            </a:r>
            <a:r>
              <a:rPr lang="sk-SK" sz="2800" dirty="0" smtClean="0"/>
              <a:t> </a:t>
            </a:r>
            <a:r>
              <a:rPr lang="sk-SK" sz="2800" dirty="0" smtClean="0"/>
              <a:t>o </a:t>
            </a:r>
            <a:r>
              <a:rPr lang="sk-SK" sz="2800" dirty="0" smtClean="0"/>
              <a:t>Kašmír,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                      2. </a:t>
            </a:r>
            <a:r>
              <a:rPr lang="cs-CZ" sz="2800" dirty="0" smtClean="0"/>
              <a:t>Afghánistán</a:t>
            </a:r>
            <a:r>
              <a:rPr lang="sk-SK" sz="2800" dirty="0" smtClean="0"/>
              <a:t>,</a:t>
            </a:r>
            <a:endParaRPr lang="sk-SK" sz="2800" dirty="0" smtClean="0"/>
          </a:p>
          <a:p>
            <a:pPr>
              <a:buNone/>
            </a:pPr>
            <a:r>
              <a:rPr lang="sk-SK" sz="2800" dirty="0" smtClean="0"/>
              <a:t>                           3. </a:t>
            </a:r>
            <a:r>
              <a:rPr lang="sk-SK" sz="2800" dirty="0" smtClean="0"/>
              <a:t>Srí Lanka. </a:t>
            </a:r>
            <a:endParaRPr lang="sk-SK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5013176"/>
            <a:ext cx="1608179" cy="120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Dobrý den žáci,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        dnes budeme společně probírat humánní zeměpis Jižní Asie. Projděte si celou prezentaci. Je v ní obrazová příloha, na kterou se podívejte. Na konci prezentace          je zápis do sešitů, toto je nutno si zapsat a zapamatovat. Skutečně vybráno jenom to nejdůležitější. Prezentace je zaměřena na hospodářství a významná města této oblasti. Dále klade větší důraz hlavně na Indii, jako dominantní stát této oblasti a taktéž na Pákistán a Bangladéš. Jedná se taky o země, patřící do desítky nejlidnatějších států světa (Indie, Pákistán a Bangladéš).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Mějte se hezky</a:t>
            </a:r>
          </a:p>
          <a:p>
            <a:pPr marL="0" indent="0">
              <a:buNone/>
            </a:pPr>
            <a:r>
              <a:rPr lang="cs-CZ" dirty="0" smtClean="0"/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52303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8800" dirty="0" smtClean="0"/>
              <a:t>Děkuji</a:t>
            </a:r>
            <a:r>
              <a:rPr lang="sk-SK" sz="8800" dirty="0" smtClean="0"/>
              <a:t> za </a:t>
            </a:r>
            <a:r>
              <a:rPr lang="cs-CZ" sz="8800" dirty="0" smtClean="0"/>
              <a:t>pozornost</a:t>
            </a:r>
            <a:r>
              <a:rPr lang="sk-SK" sz="8800" dirty="0" smtClean="0"/>
              <a:t>!</a:t>
            </a:r>
            <a:endParaRPr lang="sk-SK" sz="8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www.youtube.com/watch?v=n1X2r_lFqc0</a:t>
            </a:r>
            <a:r>
              <a:rPr lang="cs-CZ" dirty="0" smtClean="0"/>
              <a:t> (o </a:t>
            </a:r>
            <a:r>
              <a:rPr lang="cs-CZ" dirty="0" smtClean="0"/>
              <a:t>Bangladéši – expedice, 2018)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8915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4525963"/>
          </a:xfrm>
        </p:spPr>
        <p:txBody>
          <a:bodyPr/>
          <a:lstStyle/>
          <a:p>
            <a:r>
              <a:rPr lang="sk-SK" dirty="0" smtClean="0"/>
              <a:t>Toto </a:t>
            </a:r>
            <a:r>
              <a:rPr lang="sk-SK" dirty="0" smtClean="0"/>
              <a:t>území </a:t>
            </a:r>
            <a:r>
              <a:rPr lang="cs-CZ" dirty="0" smtClean="0"/>
              <a:t>se</a:t>
            </a:r>
            <a:r>
              <a:rPr lang="sk-SK" dirty="0" smtClean="0"/>
              <a:t> </a:t>
            </a:r>
            <a:r>
              <a:rPr lang="sk-SK" dirty="0" smtClean="0"/>
              <a:t>v 19. </a:t>
            </a:r>
            <a:r>
              <a:rPr lang="cs-CZ" dirty="0" smtClean="0"/>
              <a:t>století</a:t>
            </a:r>
            <a:r>
              <a:rPr lang="sk-SK" dirty="0" smtClean="0"/>
              <a:t> </a:t>
            </a:r>
            <a:r>
              <a:rPr lang="sk-SK" dirty="0" smtClean="0"/>
              <a:t>dostalo pod </a:t>
            </a:r>
            <a:r>
              <a:rPr lang="sk-SK" b="1" dirty="0" smtClean="0"/>
              <a:t>britskou </a:t>
            </a:r>
            <a:r>
              <a:rPr lang="sk-SK" b="1" dirty="0" smtClean="0"/>
              <a:t>nadvládu</a:t>
            </a:r>
            <a:r>
              <a:rPr lang="sk-SK" dirty="0" smtClean="0"/>
              <a:t>. Britský </a:t>
            </a:r>
            <a:r>
              <a:rPr lang="cs-CZ" dirty="0" smtClean="0"/>
              <a:t>vliv</a:t>
            </a:r>
            <a:r>
              <a:rPr lang="sk-SK" dirty="0" smtClean="0"/>
              <a:t> </a:t>
            </a:r>
            <a:r>
              <a:rPr lang="cs-CZ" dirty="0" smtClean="0"/>
              <a:t>tady</a:t>
            </a:r>
            <a:r>
              <a:rPr lang="sk-SK" dirty="0" smtClean="0"/>
              <a:t> vidíme </a:t>
            </a:r>
            <a:r>
              <a:rPr lang="sk-SK" dirty="0" smtClean="0"/>
              <a:t>dodnes, </a:t>
            </a:r>
            <a:r>
              <a:rPr lang="sk-SK" dirty="0" smtClean="0"/>
              <a:t>angličtina </a:t>
            </a:r>
            <a:r>
              <a:rPr lang="cs-CZ" dirty="0" smtClean="0"/>
              <a:t>se</a:t>
            </a:r>
            <a:r>
              <a:rPr lang="sk-SK" dirty="0" smtClean="0"/>
              <a:t> </a:t>
            </a:r>
            <a:r>
              <a:rPr lang="sk-SK" dirty="0" smtClean="0"/>
              <a:t>stále </a:t>
            </a:r>
            <a:r>
              <a:rPr lang="cs-CZ" dirty="0" smtClean="0"/>
              <a:t>používá</a:t>
            </a:r>
            <a:r>
              <a:rPr lang="sk-SK" dirty="0" smtClean="0"/>
              <a:t> </a:t>
            </a:r>
            <a:r>
              <a:rPr lang="cs-CZ" dirty="0" smtClean="0"/>
              <a:t>jako</a:t>
            </a:r>
            <a:r>
              <a:rPr lang="sk-SK" dirty="0" smtClean="0"/>
              <a:t> </a:t>
            </a:r>
            <a:r>
              <a:rPr lang="cs-CZ" dirty="0" smtClean="0"/>
              <a:t>dorozumívací</a:t>
            </a:r>
            <a:r>
              <a:rPr lang="sk-SK" dirty="0" smtClean="0"/>
              <a:t> jazyk, ale spíše </a:t>
            </a:r>
            <a:r>
              <a:rPr lang="cs-CZ" dirty="0" smtClean="0"/>
              <a:t>ve</a:t>
            </a:r>
            <a:r>
              <a:rPr lang="sk-SK" dirty="0" smtClean="0"/>
              <a:t> </a:t>
            </a:r>
            <a:r>
              <a:rPr lang="cs-CZ" dirty="0" smtClean="0"/>
              <a:t>velkých</a:t>
            </a:r>
            <a:r>
              <a:rPr lang="sk-SK" dirty="0" smtClean="0"/>
              <a:t> </a:t>
            </a:r>
            <a:r>
              <a:rPr lang="cs-CZ" dirty="0" smtClean="0"/>
              <a:t>městech</a:t>
            </a:r>
            <a:r>
              <a:rPr lang="sk-SK" dirty="0" smtClean="0"/>
              <a:t> Indie. </a:t>
            </a:r>
            <a:endParaRPr lang="sk-SK" dirty="0"/>
          </a:p>
        </p:txBody>
      </p:sp>
      <p:sp>
        <p:nvSpPr>
          <p:cNvPr id="4" name="Téglalap 3"/>
          <p:cNvSpPr/>
          <p:nvPr/>
        </p:nvSpPr>
        <p:spPr>
          <a:xfrm>
            <a:off x="84959" y="0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Obyvatelé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92" y="3542316"/>
            <a:ext cx="2731468" cy="33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3397681" y="3933056"/>
            <a:ext cx="55635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u="sng" dirty="0" smtClean="0"/>
              <a:t>Mahatma Ghandi </a:t>
            </a:r>
            <a:r>
              <a:rPr lang="sk-SK" sz="2400" dirty="0" smtClean="0"/>
              <a:t>- </a:t>
            </a:r>
            <a:r>
              <a:rPr lang="cs-CZ" sz="2400" dirty="0" smtClean="0"/>
              <a:t>byl</a:t>
            </a:r>
            <a:r>
              <a:rPr lang="sk-SK" sz="2400" dirty="0" smtClean="0"/>
              <a:t> </a:t>
            </a:r>
            <a:r>
              <a:rPr lang="cs-CZ" sz="2400" dirty="0" smtClean="0"/>
              <a:t>jedním</a:t>
            </a:r>
            <a:r>
              <a:rPr lang="sk-SK" sz="2400" dirty="0" smtClean="0"/>
              <a:t> </a:t>
            </a:r>
            <a:r>
              <a:rPr lang="sk-SK" sz="2400" dirty="0" smtClean="0"/>
              <a:t>z </a:t>
            </a:r>
            <a:r>
              <a:rPr lang="cs-CZ" sz="2400" dirty="0" smtClean="0"/>
              <a:t>největších</a:t>
            </a:r>
            <a:r>
              <a:rPr lang="sk-SK" sz="2400" dirty="0" smtClean="0"/>
              <a:t> </a:t>
            </a:r>
            <a:endParaRPr lang="sk-SK" sz="2400" dirty="0" smtClean="0"/>
          </a:p>
          <a:p>
            <a:r>
              <a:rPr lang="sk-SK" sz="2400" dirty="0" smtClean="0"/>
              <a:t>politických a </a:t>
            </a:r>
            <a:r>
              <a:rPr lang="cs-CZ" sz="2400" dirty="0" smtClean="0"/>
              <a:t>duchovních</a:t>
            </a:r>
            <a:r>
              <a:rPr lang="sk-SK" sz="2400" dirty="0" smtClean="0"/>
              <a:t> </a:t>
            </a:r>
            <a:r>
              <a:rPr lang="cs-CZ" sz="2400" dirty="0" smtClean="0"/>
              <a:t>vůdců</a:t>
            </a:r>
            <a:r>
              <a:rPr lang="sk-SK" sz="2400" dirty="0" smtClean="0"/>
              <a:t> </a:t>
            </a:r>
            <a:r>
              <a:rPr lang="sk-SK" sz="2400" dirty="0" smtClean="0"/>
              <a:t>Indie </a:t>
            </a:r>
          </a:p>
          <a:p>
            <a:r>
              <a:rPr lang="sk-SK" sz="2400" dirty="0" smtClean="0"/>
              <a:t>a indického </a:t>
            </a:r>
            <a:r>
              <a:rPr lang="sk-SK" sz="2400" dirty="0" smtClean="0"/>
              <a:t>hnutí </a:t>
            </a:r>
            <a:r>
              <a:rPr lang="sk-SK" sz="2400" dirty="0" smtClean="0"/>
              <a:t>za </a:t>
            </a:r>
            <a:r>
              <a:rPr lang="cs-CZ" sz="2400" dirty="0" smtClean="0"/>
              <a:t>nezávislost</a:t>
            </a:r>
            <a:r>
              <a:rPr lang="sk-SK" sz="2400" dirty="0" smtClean="0"/>
              <a:t>. </a:t>
            </a:r>
            <a:endParaRPr lang="sk-SK" sz="2400" dirty="0" smtClean="0"/>
          </a:p>
          <a:p>
            <a:r>
              <a:rPr lang="cs-CZ" sz="2400" dirty="0" smtClean="0"/>
              <a:t>Přesazoval</a:t>
            </a:r>
            <a:r>
              <a:rPr lang="sk-SK" sz="2400" dirty="0" smtClean="0"/>
              <a:t> filozofii </a:t>
            </a:r>
            <a:r>
              <a:rPr lang="cs-CZ" sz="2400" dirty="0" smtClean="0"/>
              <a:t>aktivního</a:t>
            </a:r>
            <a:r>
              <a:rPr lang="sk-SK" sz="2400" dirty="0" smtClean="0"/>
              <a:t>, </a:t>
            </a:r>
            <a:r>
              <a:rPr lang="sk-SK" sz="2400" dirty="0" smtClean="0"/>
              <a:t>ale</a:t>
            </a:r>
          </a:p>
          <a:p>
            <a:r>
              <a:rPr lang="sk-SK" sz="2400" dirty="0" smtClean="0"/>
              <a:t> </a:t>
            </a:r>
            <a:r>
              <a:rPr lang="cs-CZ" sz="2400" dirty="0" smtClean="0"/>
              <a:t>nenásilného</a:t>
            </a:r>
            <a:r>
              <a:rPr lang="sk-SK" sz="2400" dirty="0" smtClean="0"/>
              <a:t> </a:t>
            </a:r>
            <a:r>
              <a:rPr lang="sk-SK" sz="2400" dirty="0" smtClean="0"/>
              <a:t>odporu</a:t>
            </a:r>
            <a:r>
              <a:rPr lang="sk-SK" sz="2400" dirty="0" smtClean="0"/>
              <a:t>.  </a:t>
            </a:r>
            <a:endParaRPr lang="sk-SK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958" y="1124744"/>
            <a:ext cx="9200958" cy="464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4621608" y="5934670"/>
            <a:ext cx="452559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Bombaj -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Indie 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7132">
            <a:off x="172217" y="3434725"/>
            <a:ext cx="3976484" cy="296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4415">
            <a:off x="3321453" y="414109"/>
            <a:ext cx="5555483" cy="382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0" y="0"/>
            <a:ext cx="2374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Města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1438"/>
            <a:ext cx="88836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3556">
            <a:off x="603190" y="661043"/>
            <a:ext cx="4147368" cy="310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9061">
            <a:off x="4366124" y="2561475"/>
            <a:ext cx="4244478" cy="317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5720922" y="188640"/>
            <a:ext cx="327205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Dillí -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Indie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1438"/>
            <a:ext cx="88582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57188"/>
            <a:ext cx="34290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85750"/>
            <a:ext cx="2066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496786" y="5589240"/>
            <a:ext cx="442788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Kalkata -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Indie 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8" y="0"/>
            <a:ext cx="8859838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2765">
            <a:off x="1703611" y="1337650"/>
            <a:ext cx="5647936" cy="423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251520" y="260648"/>
            <a:ext cx="48679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Karáčí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- </a:t>
            </a: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Pákistán</a:t>
            </a:r>
            <a:endParaRPr lang="cs-CZ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88900"/>
            <a:ext cx="8929688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251520" y="188640"/>
            <a:ext cx="54613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Dháka - 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Bangladéš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8033">
            <a:off x="849584" y="1458090"/>
            <a:ext cx="3672408" cy="471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1949">
            <a:off x="4369374" y="1447242"/>
            <a:ext cx="3987860" cy="2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0573" y="3717032"/>
            <a:ext cx="427342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511256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2. </a:t>
            </a:r>
            <a:r>
              <a:rPr lang="cs-CZ" sz="2800" dirty="0" smtClean="0"/>
              <a:t>nejlidnatější</a:t>
            </a:r>
            <a:r>
              <a:rPr lang="sk-SK" sz="2800" dirty="0" smtClean="0"/>
              <a:t> </a:t>
            </a:r>
            <a:r>
              <a:rPr lang="cs-CZ" sz="2800" dirty="0" smtClean="0"/>
              <a:t>s</a:t>
            </a:r>
            <a:r>
              <a:rPr lang="cs-CZ" sz="2800" dirty="0" smtClean="0"/>
              <a:t>tát</a:t>
            </a:r>
            <a:r>
              <a:rPr lang="sk-SK" sz="2800" dirty="0" smtClean="0"/>
              <a:t> </a:t>
            </a:r>
            <a:r>
              <a:rPr lang="cs-CZ" sz="2800" dirty="0" smtClean="0"/>
              <a:t>světa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sk-SK" sz="2800" dirty="0" smtClean="0"/>
              <a:t>1,3 miliardy </a:t>
            </a:r>
            <a:r>
              <a:rPr lang="cs-CZ" sz="2800" dirty="0" smtClean="0"/>
              <a:t>obyvatel,</a:t>
            </a:r>
          </a:p>
          <a:p>
            <a:r>
              <a:rPr lang="cs-CZ" sz="2800" u="sng" dirty="0" smtClean="0"/>
              <a:t>Hospodářství</a:t>
            </a:r>
            <a:r>
              <a:rPr lang="sk-SK" sz="2800" dirty="0" smtClean="0"/>
              <a:t> </a:t>
            </a:r>
            <a:r>
              <a:rPr lang="sk-SK" sz="2800" dirty="0" smtClean="0"/>
              <a:t>Indie </a:t>
            </a:r>
            <a:r>
              <a:rPr lang="cs-CZ" sz="2800" dirty="0" smtClean="0"/>
              <a:t>patří</a:t>
            </a:r>
            <a:r>
              <a:rPr lang="sk-SK" sz="2800" dirty="0" smtClean="0"/>
              <a:t> </a:t>
            </a:r>
            <a:r>
              <a:rPr lang="cs-CZ" sz="2800" dirty="0" smtClean="0"/>
              <a:t>díky</a:t>
            </a:r>
            <a:r>
              <a:rPr lang="sk-SK" sz="2800" dirty="0" smtClean="0"/>
              <a:t> </a:t>
            </a:r>
            <a:r>
              <a:rPr lang="cs-CZ" sz="2800" dirty="0" smtClean="0"/>
              <a:t>velikosti</a:t>
            </a:r>
            <a:r>
              <a:rPr lang="sk-SK" sz="2800" dirty="0" smtClean="0"/>
              <a:t> státu a počtu </a:t>
            </a:r>
            <a:r>
              <a:rPr lang="cs-CZ" sz="2800" dirty="0" smtClean="0"/>
              <a:t>obyvatel</a:t>
            </a:r>
            <a:r>
              <a:rPr lang="sk-SK" sz="2800" dirty="0" smtClean="0"/>
              <a:t> </a:t>
            </a:r>
            <a:r>
              <a:rPr lang="cs-CZ" sz="2800" dirty="0" smtClean="0"/>
              <a:t>mezi</a:t>
            </a:r>
            <a:r>
              <a:rPr lang="sk-SK" sz="2800" dirty="0" smtClean="0"/>
              <a:t> </a:t>
            </a:r>
            <a:r>
              <a:rPr lang="cs-CZ" sz="2800" dirty="0" smtClean="0"/>
              <a:t>nejvýznamnější</a:t>
            </a:r>
            <a:r>
              <a:rPr lang="sk-SK" sz="2800" dirty="0" smtClean="0"/>
              <a:t> </a:t>
            </a:r>
            <a:r>
              <a:rPr lang="cs-CZ" sz="2800" dirty="0" smtClean="0"/>
              <a:t>na</a:t>
            </a:r>
            <a:r>
              <a:rPr lang="sk-SK" sz="2800" dirty="0" smtClean="0"/>
              <a:t> </a:t>
            </a:r>
            <a:r>
              <a:rPr lang="cs-CZ" sz="2800" dirty="0" smtClean="0"/>
              <a:t>světě,</a:t>
            </a:r>
          </a:p>
          <a:p>
            <a:pPr lvl="1"/>
            <a:r>
              <a:rPr lang="cs-CZ" b="1" dirty="0" smtClean="0"/>
              <a:t>Tě</a:t>
            </a:r>
            <a:r>
              <a:rPr lang="cs-CZ" b="1" dirty="0" smtClean="0"/>
              <a:t>žba</a:t>
            </a:r>
            <a:r>
              <a:rPr lang="sk-SK" b="1" dirty="0" smtClean="0"/>
              <a:t>:</a:t>
            </a:r>
            <a:r>
              <a:rPr lang="sk-SK" dirty="0" smtClean="0"/>
              <a:t> uhlí </a:t>
            </a:r>
            <a:r>
              <a:rPr lang="sk-SK" dirty="0" smtClean="0"/>
              <a:t>a </a:t>
            </a:r>
            <a:r>
              <a:rPr lang="sk-SK" dirty="0" smtClean="0"/>
              <a:t>železné ruda,</a:t>
            </a:r>
            <a:endParaRPr lang="sk-SK" dirty="0" smtClean="0"/>
          </a:p>
          <a:p>
            <a:pPr lvl="1"/>
            <a:r>
              <a:rPr lang="cs-CZ" b="1" dirty="0" smtClean="0"/>
              <a:t>Zemědělství</a:t>
            </a:r>
            <a:r>
              <a:rPr lang="sk-SK" b="1" dirty="0" smtClean="0"/>
              <a:t>:</a:t>
            </a:r>
            <a:r>
              <a:rPr lang="sk-SK" dirty="0" smtClean="0"/>
              <a:t> </a:t>
            </a:r>
            <a:r>
              <a:rPr lang="cs-CZ" dirty="0" smtClean="0"/>
              <a:t>plantážnictví</a:t>
            </a:r>
            <a:r>
              <a:rPr lang="sk-SK" dirty="0" smtClean="0"/>
              <a:t> </a:t>
            </a:r>
            <a:r>
              <a:rPr lang="sk-SK" dirty="0" smtClean="0"/>
              <a:t>– </a:t>
            </a:r>
            <a:r>
              <a:rPr lang="cs-CZ" dirty="0" smtClean="0"/>
              <a:t>hlavně</a:t>
            </a:r>
            <a:r>
              <a:rPr lang="sk-SK" dirty="0" smtClean="0"/>
              <a:t> </a:t>
            </a:r>
            <a:r>
              <a:rPr lang="sk-SK" dirty="0" smtClean="0"/>
              <a:t>čaj (</a:t>
            </a:r>
            <a:r>
              <a:rPr lang="sk-SK" dirty="0" smtClean="0"/>
              <a:t>Indie </a:t>
            </a:r>
            <a:r>
              <a:rPr lang="sk-SK" dirty="0" smtClean="0"/>
              <a:t>a </a:t>
            </a:r>
            <a:r>
              <a:rPr lang="sk-SK" dirty="0" smtClean="0"/>
              <a:t>Srí </a:t>
            </a:r>
            <a:r>
              <a:rPr lang="sk-SK" dirty="0" smtClean="0"/>
              <a:t>Lanka); chov </a:t>
            </a:r>
            <a:r>
              <a:rPr lang="cs-CZ" dirty="0" smtClean="0"/>
              <a:t>hovězího</a:t>
            </a:r>
            <a:r>
              <a:rPr lang="sk-SK" dirty="0" smtClean="0"/>
              <a:t> </a:t>
            </a:r>
            <a:r>
              <a:rPr lang="sk-SK" dirty="0" smtClean="0"/>
              <a:t>dobytka </a:t>
            </a:r>
            <a:r>
              <a:rPr lang="sk-SK" dirty="0" smtClean="0"/>
              <a:t>(</a:t>
            </a:r>
            <a:r>
              <a:rPr lang="sk-SK" dirty="0" smtClean="0"/>
              <a:t>jenom</a:t>
            </a:r>
            <a:r>
              <a:rPr lang="sk-SK" dirty="0" smtClean="0"/>
              <a:t> </a:t>
            </a:r>
            <a:r>
              <a:rPr lang="cs-CZ" dirty="0" smtClean="0"/>
              <a:t>tažná</a:t>
            </a:r>
            <a:r>
              <a:rPr lang="sk-SK" dirty="0" smtClean="0"/>
              <a:t> </a:t>
            </a:r>
            <a:r>
              <a:rPr lang="cs-CZ" dirty="0" smtClean="0"/>
              <a:t>zvířata</a:t>
            </a:r>
            <a:r>
              <a:rPr lang="sk-SK" dirty="0" smtClean="0"/>
              <a:t> </a:t>
            </a:r>
            <a:r>
              <a:rPr lang="sk-SK" dirty="0" smtClean="0"/>
              <a:t>– </a:t>
            </a:r>
            <a:r>
              <a:rPr lang="cs-CZ" dirty="0" smtClean="0"/>
              <a:t>posvátné</a:t>
            </a:r>
            <a:r>
              <a:rPr lang="sk-SK" dirty="0" smtClean="0"/>
              <a:t> </a:t>
            </a:r>
            <a:r>
              <a:rPr lang="cs-CZ" dirty="0" smtClean="0"/>
              <a:t>zvíře</a:t>
            </a:r>
            <a:r>
              <a:rPr lang="sk-SK" dirty="0" smtClean="0"/>
              <a:t>),</a:t>
            </a:r>
            <a:endParaRPr lang="sk-SK" dirty="0" smtClean="0"/>
          </a:p>
          <a:p>
            <a:pPr lvl="1"/>
            <a:r>
              <a:rPr lang="cs-CZ" b="1" dirty="0" smtClean="0"/>
              <a:t>Průmysl</a:t>
            </a:r>
            <a:r>
              <a:rPr lang="sk-SK" b="1" dirty="0" smtClean="0"/>
              <a:t>:</a:t>
            </a:r>
            <a:r>
              <a:rPr lang="sk-SK" dirty="0" smtClean="0"/>
              <a:t> </a:t>
            </a:r>
            <a:r>
              <a:rPr lang="cs-CZ" dirty="0" smtClean="0"/>
              <a:t>továrny</a:t>
            </a:r>
            <a:r>
              <a:rPr lang="sk-SK" dirty="0" smtClean="0"/>
              <a:t> </a:t>
            </a:r>
            <a:r>
              <a:rPr lang="sk-SK" dirty="0" smtClean="0"/>
              <a:t>na </a:t>
            </a:r>
            <a:r>
              <a:rPr lang="sk-SK" dirty="0" smtClean="0"/>
              <a:t>auta, </a:t>
            </a:r>
            <a:endParaRPr lang="sk-SK" dirty="0" smtClean="0"/>
          </a:p>
          <a:p>
            <a:pPr lvl="1">
              <a:buNone/>
            </a:pPr>
            <a:r>
              <a:rPr lang="sk-SK" dirty="0" smtClean="0"/>
              <a:t>    motocykly, </a:t>
            </a:r>
            <a:r>
              <a:rPr lang="sk-SK" dirty="0" smtClean="0"/>
              <a:t>elektronika. 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Téglalap 3"/>
          <p:cNvSpPr/>
          <p:nvPr/>
        </p:nvSpPr>
        <p:spPr>
          <a:xfrm>
            <a:off x="7524328" y="7968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Indie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5" descr="Banglades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941168"/>
            <a:ext cx="2628788" cy="173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578</Words>
  <Application>Microsoft Office PowerPoint</Application>
  <PresentationFormat>Předvádění na obrazovce (4:3)</PresentationFormat>
  <Paragraphs>96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Office-téma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Zuzana</dc:creator>
  <cp:lastModifiedBy>ucitel</cp:lastModifiedBy>
  <cp:revision>56</cp:revision>
  <dcterms:created xsi:type="dcterms:W3CDTF">2012-03-17T17:32:17Z</dcterms:created>
  <dcterms:modified xsi:type="dcterms:W3CDTF">2020-05-12T22:28:08Z</dcterms:modified>
</cp:coreProperties>
</file>