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3881884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3881884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076D93-659E-4457-8E66-23D5B34B54B0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363036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záhlaví 2"/>
          <p:cNvSpPr txBox="1">
            <a:spLocks noGrp="1"/>
          </p:cNvSpPr>
          <p:nvPr>
            <p:ph type="hdr" sz="quarter"/>
          </p:nvPr>
        </p:nvSpPr>
        <p:spPr>
          <a:xfrm>
            <a:off x="-356" y="0"/>
            <a:ext cx="2971800" cy="45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0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idx="1"/>
          </p:nvPr>
        </p:nvSpPr>
        <p:spPr>
          <a:xfrm>
            <a:off x="3884398" y="0"/>
            <a:ext cx="2971800" cy="45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0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obrázek snímku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3"/>
            <a:ext cx="4572000" cy="3429356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Zástupný symbol pro poznámky 5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51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cs-CZ"/>
          </a:p>
        </p:txBody>
      </p:sp>
      <p:sp>
        <p:nvSpPr>
          <p:cNvPr id="7" name="Zástupný symbol pro zápatí 6"/>
          <p:cNvSpPr txBox="1">
            <a:spLocks noGrp="1"/>
          </p:cNvSpPr>
          <p:nvPr>
            <p:ph type="ftr" sz="quarter" idx="4"/>
          </p:nvPr>
        </p:nvSpPr>
        <p:spPr>
          <a:xfrm>
            <a:off x="-356" y="8684998"/>
            <a:ext cx="2971800" cy="45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8" name="Zástupný symbol pro číslo snímku 7"/>
          <p:cNvSpPr txBox="1">
            <a:spLocks noGrp="1"/>
          </p:cNvSpPr>
          <p:nvPr>
            <p:ph type="sldNum" sz="quarter" idx="5"/>
          </p:nvPr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0803F89-0F82-4DB3-87E7-91E4B08E962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58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cs-CZ" sz="1200" b="0" i="0" u="none" strike="noStrike" kern="0" cap="none" spc="0" baseline="0">
        <a:solidFill>
          <a:srgbClr val="000000"/>
        </a:solidFill>
        <a:uFillTx/>
        <a:latin typeface="Arial Unicode MS" pitchFamily="34"/>
        <a:ea typeface="Arial Unicode MS" pitchFamily="34"/>
        <a:cs typeface="Arial Unicode MS" pitchFamily="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6C3C91C-5007-41FF-B1C0-7140D17706EB}" type="slidenum">
              <a:t>1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5522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18D1F3-EB65-4081-BB44-3990E03BE412}" type="slidenum">
              <a:t>2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5522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6B35B18-3F05-49E5-A624-D0C61B505FB5}" type="slidenum">
              <a:t>3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5522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1A1525-C8E2-4669-A973-A713A72D4636}" type="slidenum">
              <a:t>4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5522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C9896C1-8CA5-417A-92B7-59A818934A22}" type="slidenum">
              <a:t>5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5522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9C2BF25-0D05-4CA3-9797-C5BDE1884D82}" type="slidenum">
              <a:t>6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5522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7"/>
          <p:cNvSpPr txBox="1"/>
          <p:nvPr/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7383132-59FD-4AC2-B70D-36051CD974D7}" type="slidenum">
              <a:t>7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5522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0D62BB-876A-46F0-850B-829AEDC8EA3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06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B701B0-C296-44C9-9563-E073A1D2D7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15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6629400" y="128592"/>
            <a:ext cx="2057400" cy="599757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457200" y="128592"/>
            <a:ext cx="6019796" cy="599757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36953B-4309-426A-B318-CCC177D69E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63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924E5E-7C9F-47AB-A7E9-83945AEC924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69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6CB836-536E-442B-8326-211E4FC36D9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39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AEFB92-2969-4A29-9E99-E5888AE0F88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34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8BDF9C-44C0-402B-9A8F-2D8E4E8AB65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1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ADF59C-0C14-4398-BD76-5CCFB1E61AA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19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F2386E-5F33-4C67-B28F-00D5B3D7426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91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366033-978E-4059-B999-8FB8BA6292B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08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BFFEA3-BE43-4356-A96C-44ACF8A1E87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64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BE0E3"/>
            </a:gs>
            <a:gs pos="100000">
              <a:srgbClr val="FFFFFF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457200" y="128875"/>
            <a:ext cx="8229600" cy="143460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/>
          <a:lstStyle/>
          <a:p>
            <a:pPr lvl="0"/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456843" y="6244922"/>
            <a:ext cx="2133715" cy="476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 Unicode MS" pitchFamily="34"/>
                <a:ea typeface="Arial Unicode MS" pitchFamily="34"/>
                <a:cs typeface="Arial Unicode MS" pitchFamily="34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124075" y="6244922"/>
            <a:ext cx="2895840" cy="476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 Unicode MS" pitchFamily="34"/>
                <a:ea typeface="Arial Unicode MS" pitchFamily="34"/>
                <a:cs typeface="Arial Unicode MS" pitchFamily="34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6552718" y="6244922"/>
            <a:ext cx="2133715" cy="476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 Unicode MS" pitchFamily="34"/>
                <a:ea typeface="Arial Unicode MS" pitchFamily="34"/>
                <a:cs typeface="Arial Unicode MS" pitchFamily="34"/>
              </a:defRPr>
            </a:lvl1pPr>
          </a:lstStyle>
          <a:p>
            <a:pPr lvl="0"/>
            <a:fld id="{69D44FED-8DA3-45A9-8FD9-E76E25349926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cs-CZ" sz="4400" b="0" i="0" u="none" strike="noStrike" kern="0" cap="none" spc="0" baseline="0">
          <a:solidFill>
            <a:srgbClr val="000000"/>
          </a:solidFill>
          <a:uFillTx/>
          <a:latin typeface="Arial Unicode MS" pitchFamily="34"/>
          <a:ea typeface="Arial Unicode MS" pitchFamily="34"/>
          <a:cs typeface="Arial Unicode MS" pitchFamily="34"/>
        </a:defRPr>
      </a:lvl1pPr>
    </p:titleStyle>
    <p:bodyStyle>
      <a:lvl1pPr marL="342717" marR="0" lvl="0" indent="-342717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 Unicode MS" pitchFamily="34"/>
        <a:buChar char="•"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cs-CZ" sz="3200" b="0" i="0" u="none" strike="noStrike" kern="0" cap="none" spc="0" baseline="0">
          <a:solidFill>
            <a:srgbClr val="000000"/>
          </a:solidFill>
          <a:uFillTx/>
          <a:latin typeface="Arial Unicode MS" pitchFamily="34"/>
          <a:ea typeface="Arial Unicode MS" pitchFamily="34"/>
          <a:cs typeface="Arial Unicode MS" pitchFamily="34"/>
        </a:defRPr>
      </a:lvl1pPr>
      <a:lvl2pPr marL="742675" marR="0" lvl="1" indent="-285475" algn="l" defTabSz="914400" rtl="0" fontAlgn="auto" hangingPunct="1">
        <a:lnSpc>
          <a:spcPct val="100000"/>
        </a:lnSpc>
        <a:spcBef>
          <a:spcPts val="695"/>
        </a:spcBef>
        <a:spcAft>
          <a:spcPts val="0"/>
        </a:spcAft>
        <a:buClr>
          <a:srgbClr val="000000"/>
        </a:buClr>
        <a:buSzPct val="100000"/>
        <a:buFont typeface="Arial Unicode MS" pitchFamily="34"/>
        <a:buChar char="–"/>
        <a:tabLst>
          <a:tab pos="171358" algn="l"/>
          <a:tab pos="1085757" algn="l"/>
          <a:tab pos="2000157" algn="l"/>
          <a:tab pos="2914557" algn="l"/>
          <a:tab pos="3828957" algn="l"/>
          <a:tab pos="4743357" algn="l"/>
          <a:tab pos="5657757" algn="l"/>
          <a:tab pos="6572157" algn="l"/>
          <a:tab pos="7486557" algn="l"/>
          <a:tab pos="8400957" algn="l"/>
          <a:tab pos="9315357" algn="l"/>
        </a:tabLst>
        <a:defRPr lang="cs-CZ" sz="2800" b="0" i="0" u="none" strike="noStrike" kern="0" cap="none" spc="0" baseline="0">
          <a:solidFill>
            <a:srgbClr val="000000"/>
          </a:solidFill>
          <a:uFillTx/>
          <a:latin typeface="Arial Unicode MS" pitchFamily="34"/>
          <a:ea typeface="Arial Unicode MS" pitchFamily="34"/>
          <a:cs typeface="Arial Unicode MS" pitchFamily="34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 Unicode MS" pitchFamily="34"/>
        <a:buChar char="•"/>
        <a:tabLst>
          <a:tab pos="685800" algn="l"/>
          <a:tab pos="1600200" algn="l"/>
          <a:tab pos="2514600" algn="l"/>
          <a:tab pos="3429000" algn="l"/>
          <a:tab pos="4343400" algn="l"/>
          <a:tab pos="5257800" algn="l"/>
          <a:tab pos="6172200" algn="l"/>
          <a:tab pos="7086600" algn="l"/>
          <a:tab pos="8001000" algn="l"/>
          <a:tab pos="8915400" algn="l"/>
        </a:tabLst>
        <a:defRPr lang="cs-CZ" sz="2400" b="0" i="0" u="none" strike="noStrike" kern="0" cap="none" spc="0" baseline="0">
          <a:solidFill>
            <a:srgbClr val="000000"/>
          </a:solidFill>
          <a:uFillTx/>
          <a:latin typeface="Arial Unicode MS" pitchFamily="34"/>
          <a:ea typeface="Arial Unicode MS" pitchFamily="34"/>
          <a:cs typeface="Arial Unicode MS" pitchFamily="34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 Unicode MS" pitchFamily="34"/>
        <a:buChar char="–"/>
        <a:tabLst>
          <a:tab pos="228600" algn="l"/>
          <a:tab pos="1143000" algn="l"/>
          <a:tab pos="2057400" algn="l"/>
          <a:tab pos="2971800" algn="l"/>
          <a:tab pos="3886200" algn="l"/>
          <a:tab pos="4800600" algn="l"/>
          <a:tab pos="5715000" algn="l"/>
          <a:tab pos="6629400" algn="l"/>
          <a:tab pos="7543800" algn="l"/>
          <a:tab pos="8458200" algn="l"/>
        </a:tabLst>
        <a:defRPr lang="cs-CZ" sz="2000" b="0" i="0" u="none" strike="noStrike" kern="0" cap="none" spc="0" baseline="0">
          <a:solidFill>
            <a:srgbClr val="000000"/>
          </a:solidFill>
          <a:uFillTx/>
          <a:latin typeface="Arial Unicode MS" pitchFamily="34"/>
          <a:ea typeface="Arial Unicode MS" pitchFamily="34"/>
          <a:cs typeface="Arial Unicode MS" pitchFamily="34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 Unicode MS" pitchFamily="34"/>
        <a:buChar char="»"/>
        <a:tabLst>
          <a:tab pos="685800" algn="l"/>
          <a:tab pos="1600200" algn="l"/>
          <a:tab pos="2514600" algn="l"/>
          <a:tab pos="3429000" algn="l"/>
          <a:tab pos="4343400" algn="l"/>
          <a:tab pos="5257800" algn="l"/>
          <a:tab pos="6172200" algn="l"/>
          <a:tab pos="7086600" algn="l"/>
          <a:tab pos="8001000" algn="l"/>
        </a:tabLst>
        <a:defRPr lang="cs-CZ" sz="2000" b="0" i="0" u="none" strike="noStrike" kern="0" cap="none" spc="0" baseline="0">
          <a:solidFill>
            <a:srgbClr val="000000"/>
          </a:solidFill>
          <a:uFillTx/>
          <a:latin typeface="Arial Unicode MS" pitchFamily="34"/>
          <a:ea typeface="Arial Unicode MS" pitchFamily="34"/>
          <a:cs typeface="Arial Unicode MS" pitchFamily="34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9iV0s6t9M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YHQ2q1je3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685800" y="1772820"/>
            <a:ext cx="7772400" cy="771625"/>
          </a:xfrm>
        </p:spPr>
        <p:txBody>
          <a:bodyPr>
            <a:spAutoFit/>
          </a:bodyPr>
          <a:lstStyle/>
          <a:p>
            <a:pPr lvl="0"/>
            <a:r>
              <a:rPr lang="cs-CZ"/>
              <a:t>Osově souměrné útvary</a:t>
            </a:r>
          </a:p>
        </p:txBody>
      </p:sp>
      <p:pic>
        <p:nvPicPr>
          <p:cNvPr id="3" name="Obrázek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27586" y="2996955"/>
            <a:ext cx="2307086" cy="165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550441" y="2996955"/>
            <a:ext cx="2101684" cy="167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11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941222" y="2996955"/>
            <a:ext cx="2554202" cy="167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17"/>
          <p:cNvPicPr>
            <a:picLocks noChangeAspect="1"/>
          </p:cNvPicPr>
          <p:nvPr/>
        </p:nvPicPr>
        <p:blipFill>
          <a:blip r:embed="rId6"/>
          <a:srcRect l="21612" t="4813" r="21805" b="26605"/>
          <a:stretch>
            <a:fillRect/>
          </a:stretch>
        </p:blipFill>
        <p:spPr>
          <a:xfrm>
            <a:off x="2203960" y="4941170"/>
            <a:ext cx="2080003" cy="159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4705" y="4941170"/>
            <a:ext cx="2170721" cy="157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2"/>
          <p:cNvSpPr/>
          <p:nvPr/>
        </p:nvSpPr>
        <p:spPr>
          <a:xfrm>
            <a:off x="934919" y="3644999"/>
            <a:ext cx="1800362" cy="1584362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3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*/ f4 1 21600"/>
              <a:gd name="f24" fmla="*/ f5 1 21600"/>
              <a:gd name="f25" fmla="val f6"/>
              <a:gd name="f26" fmla="val f7"/>
              <a:gd name="f27" fmla="*/ 0 f8 1"/>
              <a:gd name="f28" fmla="*/ f6 f1 1"/>
              <a:gd name="f29" fmla="*/ f12 f1 1"/>
              <a:gd name="f30" fmla="pin 15510 f0 17520"/>
              <a:gd name="f31" fmla="*/ f22 f1 1"/>
              <a:gd name="f32" fmla="+- f26 0 f25"/>
              <a:gd name="f33" fmla="val f30"/>
              <a:gd name="f34" fmla="*/ f27 1 f3"/>
              <a:gd name="f35" fmla="*/ f28 1 f3"/>
              <a:gd name="f36" fmla="*/ f29 1 f3"/>
              <a:gd name="f37" fmla="*/ f30 f24 1"/>
              <a:gd name="f38" fmla="*/ f31 1 f3"/>
              <a:gd name="f39" fmla="*/ f32 1 21600"/>
              <a:gd name="f40" fmla="+- f33 0 15510"/>
              <a:gd name="f41" fmla="+- 0 0 f34"/>
              <a:gd name="f42" fmla="+- f35 0 f2"/>
              <a:gd name="f43" fmla="+- f36 0 f2"/>
              <a:gd name="f44" fmla="+- f38 0 f2"/>
              <a:gd name="f45" fmla="*/ 10800 f39 1"/>
              <a:gd name="f46" fmla="*/ 3163 f39 1"/>
              <a:gd name="f47" fmla="*/ 18437 f39 1"/>
              <a:gd name="f48" fmla="*/ 0 f39 1"/>
              <a:gd name="f49" fmla="*/ 21600 f39 1"/>
              <a:gd name="f50" fmla="+- 17520 0 f40"/>
              <a:gd name="f51" fmla="+- 15510 f40 0"/>
              <a:gd name="f52" fmla="*/ f41 f1 1"/>
              <a:gd name="f53" fmla="+- f43 0 f42"/>
              <a:gd name="f54" fmla="*/ f52 1 f8"/>
              <a:gd name="f55" fmla="*/ f45 1 f39"/>
              <a:gd name="f56" fmla="*/ f48 1 f39"/>
              <a:gd name="f57" fmla="*/ f46 1 f39"/>
              <a:gd name="f58" fmla="*/ f47 1 f39"/>
              <a:gd name="f59" fmla="*/ f49 1 f39"/>
              <a:gd name="f60" fmla="+- f54 0 f2"/>
              <a:gd name="f61" fmla="*/ f55 f23 1"/>
              <a:gd name="f62" fmla="*/ f57 f23 1"/>
              <a:gd name="f63" fmla="*/ f58 f23 1"/>
              <a:gd name="f64" fmla="*/ f58 f24 1"/>
              <a:gd name="f65" fmla="*/ f57 f24 1"/>
              <a:gd name="f66" fmla="*/ f56 f24 1"/>
              <a:gd name="f67" fmla="*/ f56 f23 1"/>
              <a:gd name="f68" fmla="*/ f55 f24 1"/>
              <a:gd name="f69" fmla="*/ f59 f24 1"/>
              <a:gd name="f70" fmla="*/ f59 f23 1"/>
              <a:gd name="f71" fmla="+- f60 f2 0"/>
              <a:gd name="f72" fmla="*/ f71 f8 1"/>
              <a:gd name="f73" fmla="*/ f72 1 f1"/>
              <a:gd name="f74" fmla="+- 0 0 f73"/>
              <a:gd name="f75" fmla="+- 0 0 f74"/>
              <a:gd name="f76" fmla="*/ f75 f1 1"/>
              <a:gd name="f77" fmla="*/ f76 1 f8"/>
              <a:gd name="f78" fmla="+- f77 0 f2"/>
              <a:gd name="f79" fmla="cos 1 f78"/>
              <a:gd name="f80" fmla="sin 1 f78"/>
              <a:gd name="f81" fmla="+- 0 0 f79"/>
              <a:gd name="f82" fmla="+- 0 0 f80"/>
              <a:gd name="f83" fmla="+- 0 0 f81"/>
              <a:gd name="f84" fmla="+- 0 0 f82"/>
              <a:gd name="f85" fmla="val f83"/>
              <a:gd name="f86" fmla="val f84"/>
              <a:gd name="f87" fmla="+- 0 0 f85"/>
              <a:gd name="f88" fmla="+- 0 0 f86"/>
              <a:gd name="f89" fmla="*/ 10800 f87 1"/>
              <a:gd name="f90" fmla="*/ 10800 f88 1"/>
              <a:gd name="f91" fmla="*/ 1165 f87 1"/>
              <a:gd name="f92" fmla="*/ 1165 f88 1"/>
              <a:gd name="f93" fmla="*/ f89 f89 1"/>
              <a:gd name="f94" fmla="*/ f90 f90 1"/>
              <a:gd name="f95" fmla="*/ f91 f91 1"/>
              <a:gd name="f96" fmla="*/ f92 f92 1"/>
              <a:gd name="f97" fmla="+- f93 f94 0"/>
              <a:gd name="f98" fmla="+- f95 f96 0"/>
              <a:gd name="f99" fmla="sqrt f97"/>
              <a:gd name="f100" fmla="sqrt f98"/>
              <a:gd name="f101" fmla="*/ f11 1 f99"/>
              <a:gd name="f102" fmla="*/ f14 1 f100"/>
              <a:gd name="f103" fmla="*/ f87 f101 1"/>
              <a:gd name="f104" fmla="*/ f88 f101 1"/>
              <a:gd name="f105" fmla="*/ f87 f102 1"/>
              <a:gd name="f106" fmla="*/ f88 f102 1"/>
              <a:gd name="f107" fmla="+- 10800 0 f103"/>
              <a:gd name="f108" fmla="+- 10800 0 f104"/>
              <a:gd name="f109" fmla="+- 7305 0 f105"/>
              <a:gd name="f110" fmla="+- 7515 0 f106"/>
              <a:gd name="f111" fmla="+- 14295 0 f105"/>
            </a:gdLst>
            <a:ahLst>
              <a:ahXY gdRefY="f0" minY="f9" maxY="f10">
                <a:pos x="f61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61" y="f66"/>
              </a:cxn>
              <a:cxn ang="f44">
                <a:pos x="f62" y="f65"/>
              </a:cxn>
              <a:cxn ang="f44">
                <a:pos x="f67" y="f68"/>
              </a:cxn>
              <a:cxn ang="f44">
                <a:pos x="f62" y="f64"/>
              </a:cxn>
              <a:cxn ang="f44">
                <a:pos x="f61" y="f69"/>
              </a:cxn>
              <a:cxn ang="f44">
                <a:pos x="f63" y="f64"/>
              </a:cxn>
              <a:cxn ang="f44">
                <a:pos x="f70" y="f68"/>
              </a:cxn>
              <a:cxn ang="f44">
                <a:pos x="f63" y="f65"/>
              </a:cxn>
            </a:cxnLst>
            <a:rect l="f62" t="f65" r="f63" b="f64"/>
            <a:pathLst>
              <a:path w="21600" h="21600">
                <a:moveTo>
                  <a:pt x="f107" y="f108"/>
                </a:moveTo>
                <a:arcTo wR="f13" hR="f13" stAng="f42" swAng="f53"/>
                <a:close/>
              </a:path>
              <a:path w="21600" h="21600">
                <a:moveTo>
                  <a:pt x="f109" y="f110"/>
                </a:moveTo>
                <a:arcTo wR="f15" hR="f15" stAng="f42" swAng="f53"/>
                <a:close/>
              </a:path>
              <a:path w="21600" h="21600">
                <a:moveTo>
                  <a:pt x="f111" y="f110"/>
                </a:moveTo>
                <a:arcTo wR="f15" hR="f15" stAng="f42" swAng="f53"/>
                <a:close/>
              </a:path>
              <a:path w="21600" h="21600" fill="none">
                <a:moveTo>
                  <a:pt x="f16" y="f50"/>
                </a:moveTo>
                <a:cubicBezTo>
                  <a:pt x="f17" y="f51"/>
                  <a:pt x="f18" y="f51"/>
                  <a:pt x="f19" y="f50"/>
                </a:cubicBezTo>
              </a:path>
            </a:pathLst>
          </a:custGeom>
          <a:solidFill>
            <a:srgbClr val="FFFF00"/>
          </a:solidFill>
          <a:ln w="34920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Volný tvar 3"/>
          <p:cNvSpPr/>
          <p:nvPr/>
        </p:nvSpPr>
        <p:spPr>
          <a:xfrm>
            <a:off x="2916359" y="1844637"/>
            <a:ext cx="2231995" cy="18716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15"/>
              <a:gd name="f7" fmla="val 21602"/>
              <a:gd name="f8" fmla="val 10800"/>
              <a:gd name="f9" fmla="val 21599"/>
              <a:gd name="f10" fmla="val 321"/>
              <a:gd name="f11" fmla="val 6886"/>
              <a:gd name="f12" fmla="val 70"/>
              <a:gd name="f13" fmla="val 6036"/>
              <a:gd name="f14" fmla="+- 0 0 9"/>
              <a:gd name="f15" fmla="val 5766"/>
              <a:gd name="f16" fmla="+- 0 0 1"/>
              <a:gd name="f17" fmla="val 5474"/>
              <a:gd name="f18" fmla="val 2"/>
              <a:gd name="f19" fmla="val 5192"/>
              <a:gd name="f20" fmla="val 6"/>
              <a:gd name="f21" fmla="val 4918"/>
              <a:gd name="f22" fmla="val 43"/>
              <a:gd name="f23" fmla="val 4641"/>
              <a:gd name="f24" fmla="val 101"/>
              <a:gd name="f25" fmla="val 4370"/>
              <a:gd name="f26" fmla="val 159"/>
              <a:gd name="f27" fmla="val 4103"/>
              <a:gd name="f28" fmla="val 245"/>
              <a:gd name="f29" fmla="val 3837"/>
              <a:gd name="f30" fmla="val 353"/>
              <a:gd name="f31" fmla="val 3582"/>
              <a:gd name="f32" fmla="val 460"/>
              <a:gd name="f33" fmla="val 3326"/>
              <a:gd name="f34" fmla="val 591"/>
              <a:gd name="f35" fmla="val 3077"/>
              <a:gd name="f36" fmla="val 741"/>
              <a:gd name="f37" fmla="val 2839"/>
              <a:gd name="f38" fmla="val 892"/>
              <a:gd name="f39" fmla="val 2598"/>
              <a:gd name="f40" fmla="val 1066"/>
              <a:gd name="f41" fmla="val 2369"/>
              <a:gd name="f42" fmla="val 1253"/>
              <a:gd name="f43" fmla="val 2155"/>
              <a:gd name="f44" fmla="val 1443"/>
              <a:gd name="f45" fmla="val 1938"/>
              <a:gd name="f46" fmla="val 1651"/>
              <a:gd name="f47" fmla="val 1732"/>
              <a:gd name="f48" fmla="val 1874"/>
              <a:gd name="f49" fmla="val 1543"/>
              <a:gd name="f50" fmla="val 2097"/>
              <a:gd name="f51" fmla="val 1351"/>
              <a:gd name="f52" fmla="val 2337"/>
              <a:gd name="f53" fmla="val 1174"/>
              <a:gd name="f54" fmla="val 2587"/>
              <a:gd name="f55" fmla="val 1014"/>
              <a:gd name="f56" fmla="val 854"/>
              <a:gd name="f57" fmla="val 3106"/>
              <a:gd name="f58" fmla="val 708"/>
              <a:gd name="f59" fmla="val 3380"/>
              <a:gd name="f60" fmla="val 584"/>
              <a:gd name="f61" fmla="val 3656"/>
              <a:gd name="f62" fmla="val 459"/>
              <a:gd name="f63" fmla="val 3945"/>
              <a:gd name="f64" fmla="val 350"/>
              <a:gd name="f65" fmla="val 4237"/>
              <a:gd name="f66" fmla="val 264"/>
              <a:gd name="f67" fmla="val 4533"/>
              <a:gd name="f68" fmla="val 176"/>
              <a:gd name="f69" fmla="val 4838"/>
              <a:gd name="f70" fmla="val 108"/>
              <a:gd name="f71" fmla="val 5144"/>
              <a:gd name="f72" fmla="val 66"/>
              <a:gd name="f73" fmla="val 5454"/>
              <a:gd name="f74" fmla="val 22"/>
              <a:gd name="f75" fmla="val 5771"/>
              <a:gd name="f76" fmla="val 1"/>
              <a:gd name="f77" fmla="val 6086"/>
              <a:gd name="f78" fmla="val 3"/>
              <a:gd name="f79" fmla="val 6407"/>
              <a:gd name="f80" fmla="val 7"/>
              <a:gd name="f81" fmla="val 6731"/>
              <a:gd name="f82" fmla="val 35"/>
              <a:gd name="f83" fmla="val 7048"/>
              <a:gd name="f84" fmla="val 89"/>
              <a:gd name="f85" fmla="val 7374"/>
              <a:gd name="f86" fmla="val 144"/>
              <a:gd name="f87" fmla="val 7700"/>
              <a:gd name="f88" fmla="val 226"/>
              <a:gd name="f89" fmla="val 8015"/>
              <a:gd name="f90" fmla="val 335"/>
              <a:gd name="f91" fmla="val 8344"/>
              <a:gd name="f92" fmla="val 447"/>
              <a:gd name="f93" fmla="val 8667"/>
              <a:gd name="f94" fmla="val 590"/>
              <a:gd name="f95" fmla="val 8972"/>
              <a:gd name="f96" fmla="val 756"/>
              <a:gd name="f97" fmla="val 9297"/>
              <a:gd name="f98" fmla="val 932"/>
              <a:gd name="f99" fmla="val 9613"/>
              <a:gd name="f100" fmla="val 1135"/>
              <a:gd name="f101" fmla="val 9907"/>
              <a:gd name="f102" fmla="val 1363"/>
              <a:gd name="f103" fmla="val 10224"/>
              <a:gd name="f104" fmla="val 1609"/>
              <a:gd name="f105" fmla="val 10504"/>
              <a:gd name="f106" fmla="val 1900"/>
              <a:gd name="f107" fmla="val 10802"/>
              <a:gd name="f108" fmla="val 2169"/>
              <a:gd name="f109" fmla="val 11697"/>
              <a:gd name="f110" fmla="val 11971"/>
              <a:gd name="f111" fmla="val 1116"/>
              <a:gd name="f112" fmla="val 12304"/>
              <a:gd name="f113" fmla="val 934"/>
              <a:gd name="f114" fmla="val 12630"/>
              <a:gd name="f115" fmla="val 12935"/>
              <a:gd name="f116" fmla="val 13528"/>
              <a:gd name="f117" fmla="val 450"/>
              <a:gd name="f118" fmla="val 13589"/>
              <a:gd name="f119" fmla="val 13901"/>
              <a:gd name="f120" fmla="val 14227"/>
              <a:gd name="f121" fmla="val 14556"/>
              <a:gd name="f122" fmla="val 14872"/>
              <a:gd name="f123" fmla="val 15195"/>
              <a:gd name="f124" fmla="val 15517"/>
              <a:gd name="f125" fmla="val 15830"/>
              <a:gd name="f126" fmla="val 16147"/>
              <a:gd name="f127" fmla="val 16458"/>
              <a:gd name="f128" fmla="val 16764"/>
              <a:gd name="f129" fmla="val 109"/>
              <a:gd name="f130" fmla="val 17068"/>
              <a:gd name="f131" fmla="val 177"/>
              <a:gd name="f132" fmla="val 17365"/>
              <a:gd name="f133" fmla="val 17658"/>
              <a:gd name="f134" fmla="val 349"/>
              <a:gd name="f135" fmla="val 17946"/>
              <a:gd name="f136" fmla="val 458"/>
              <a:gd name="f137" fmla="val 18222"/>
              <a:gd name="f138" fmla="val 18496"/>
              <a:gd name="f139" fmla="val 18762"/>
              <a:gd name="f140" fmla="val 19015"/>
              <a:gd name="f141" fmla="val 19264"/>
              <a:gd name="f142" fmla="val 1172"/>
              <a:gd name="f143" fmla="val 19504"/>
              <a:gd name="f144" fmla="val 1349"/>
              <a:gd name="f145" fmla="val 19730"/>
              <a:gd name="f146" fmla="val 19950"/>
              <a:gd name="f147" fmla="val 1731"/>
              <a:gd name="f148" fmla="val 20158"/>
              <a:gd name="f149" fmla="val 1937"/>
              <a:gd name="f150" fmla="val 20350"/>
              <a:gd name="f151" fmla="val 20536"/>
              <a:gd name="f152" fmla="val 20710"/>
              <a:gd name="f153" fmla="val 20861"/>
              <a:gd name="f154" fmla="val 21010"/>
              <a:gd name="f155" fmla="val 3074"/>
              <a:gd name="f156" fmla="val 21143"/>
              <a:gd name="f157" fmla="val 3323"/>
              <a:gd name="f158" fmla="val 21251"/>
              <a:gd name="f159" fmla="val 21357"/>
              <a:gd name="f160" fmla="val 3835"/>
              <a:gd name="f161" fmla="val 21443"/>
              <a:gd name="f162" fmla="val 4099"/>
              <a:gd name="f163" fmla="val 21502"/>
              <a:gd name="f164" fmla="val 21561"/>
              <a:gd name="f165" fmla="val 4639"/>
              <a:gd name="f166" fmla="val 21595"/>
              <a:gd name="f167" fmla="val 4916"/>
              <a:gd name="f168" fmla="val 21600"/>
              <a:gd name="f169" fmla="val 21606"/>
              <a:gd name="f170" fmla="val 21584"/>
              <a:gd name="f171" fmla="val 5760"/>
              <a:gd name="f172" fmla="val 21532"/>
              <a:gd name="f173" fmla="val 21478"/>
              <a:gd name="f174" fmla="val 6326"/>
              <a:gd name="f175" fmla="val 21366"/>
              <a:gd name="f176" fmla="val 6603"/>
              <a:gd name="f177" fmla="val 21282"/>
              <a:gd name="f178" fmla="val 6887"/>
              <a:gd name="f179" fmla="+- 0 0 0"/>
              <a:gd name="f180" fmla="*/ f3 1 21615"/>
              <a:gd name="f181" fmla="*/ f4 1 21602"/>
              <a:gd name="f182" fmla="val f5"/>
              <a:gd name="f183" fmla="val f6"/>
              <a:gd name="f184" fmla="val f7"/>
              <a:gd name="f185" fmla="*/ f179 f0 1"/>
              <a:gd name="f186" fmla="+- f184 0 f182"/>
              <a:gd name="f187" fmla="+- f183 0 f182"/>
              <a:gd name="f188" fmla="*/ f185 1 f2"/>
              <a:gd name="f189" fmla="*/ f187 1 21615"/>
              <a:gd name="f190" fmla="*/ f186 1 21602"/>
              <a:gd name="f191" fmla="+- f188 0 f1"/>
              <a:gd name="f192" fmla="*/ 5080 f189 1"/>
              <a:gd name="f193" fmla="*/ 16520 f189 1"/>
              <a:gd name="f194" fmla="*/ 13550 f190 1"/>
              <a:gd name="f195" fmla="*/ 2540 f190 1"/>
              <a:gd name="f196" fmla="*/ 10800 f189 1"/>
              <a:gd name="f197" fmla="*/ 2180 f190 1"/>
              <a:gd name="f198" fmla="*/ 3090 f189 1"/>
              <a:gd name="f199" fmla="*/ 10800 f190 1"/>
              <a:gd name="f200" fmla="*/ 21600 f190 1"/>
              <a:gd name="f201" fmla="*/ 18490 f189 1"/>
              <a:gd name="f202" fmla="*/ f196 1 f189"/>
              <a:gd name="f203" fmla="*/ f197 1 f190"/>
              <a:gd name="f204" fmla="*/ f198 1 f189"/>
              <a:gd name="f205" fmla="*/ f199 1 f190"/>
              <a:gd name="f206" fmla="*/ f200 1 f190"/>
              <a:gd name="f207" fmla="*/ f201 1 f189"/>
              <a:gd name="f208" fmla="*/ f192 1 f189"/>
              <a:gd name="f209" fmla="*/ f193 1 f189"/>
              <a:gd name="f210" fmla="*/ f195 1 f190"/>
              <a:gd name="f211" fmla="*/ f194 1 f190"/>
              <a:gd name="f212" fmla="*/ f208 f180 1"/>
              <a:gd name="f213" fmla="*/ f209 f180 1"/>
              <a:gd name="f214" fmla="*/ f211 f181 1"/>
              <a:gd name="f215" fmla="*/ f210 f181 1"/>
              <a:gd name="f216" fmla="*/ f202 f180 1"/>
              <a:gd name="f217" fmla="*/ f203 f181 1"/>
              <a:gd name="f218" fmla="*/ f204 f180 1"/>
              <a:gd name="f219" fmla="*/ f205 f181 1"/>
              <a:gd name="f220" fmla="*/ f206 f181 1"/>
              <a:gd name="f221" fmla="*/ f207 f18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1">
                <a:pos x="f216" y="f217"/>
              </a:cxn>
              <a:cxn ang="f191">
                <a:pos x="f218" y="f219"/>
              </a:cxn>
              <a:cxn ang="f191">
                <a:pos x="f216" y="f220"/>
              </a:cxn>
              <a:cxn ang="f191">
                <a:pos x="f221" y="f219"/>
              </a:cxn>
            </a:cxnLst>
            <a:rect l="f212" t="f215" r="f213" b="f214"/>
            <a:pathLst>
              <a:path w="21615" h="21602">
                <a:moveTo>
                  <a:pt x="f8" y="f9"/>
                </a:move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37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02"/>
                </a:lnTo>
                <a:cubicBezTo>
                  <a:pt x="f110" y="f111"/>
                  <a:pt x="f112" y="f113"/>
                  <a:pt x="f114" y="f96"/>
                </a:cubicBezTo>
                <a:cubicBezTo>
                  <a:pt x="f115" y="f94"/>
                  <a:pt x="f116" y="f117"/>
                  <a:pt x="f118" y="f90"/>
                </a:cubicBezTo>
                <a:cubicBezTo>
                  <a:pt x="f119" y="f88"/>
                  <a:pt x="f120" y="f86"/>
                  <a:pt x="f121" y="f84"/>
                </a:cubicBezTo>
                <a:cubicBezTo>
                  <a:pt x="f122" y="f82"/>
                  <a:pt x="f123" y="f80"/>
                  <a:pt x="f124" y="f78"/>
                </a:cubicBezTo>
                <a:cubicBezTo>
                  <a:pt x="f125" y="f5"/>
                  <a:pt x="f126" y="f74"/>
                  <a:pt x="f127" y="f72"/>
                </a:cubicBezTo>
                <a:cubicBezTo>
                  <a:pt x="f128" y="f129"/>
                  <a:pt x="f130" y="f131"/>
                  <a:pt x="f132" y="f66"/>
                </a:cubicBezTo>
                <a:cubicBezTo>
                  <a:pt x="f133" y="f134"/>
                  <a:pt x="f135" y="f136"/>
                  <a:pt x="f137" y="f60"/>
                </a:cubicBezTo>
                <a:cubicBezTo>
                  <a:pt x="f138" y="f58"/>
                  <a:pt x="f139" y="f56"/>
                  <a:pt x="f140" y="f55"/>
                </a:cubicBezTo>
                <a:cubicBezTo>
                  <a:pt x="f141" y="f142"/>
                  <a:pt x="f143" y="f144"/>
                  <a:pt x="f145" y="f49"/>
                </a:cubicBezTo>
                <a:cubicBezTo>
                  <a:pt x="f146" y="f147"/>
                  <a:pt x="f148" y="f149"/>
                  <a:pt x="f150" y="f43"/>
                </a:cubicBezTo>
                <a:cubicBezTo>
                  <a:pt x="f151" y="f41"/>
                  <a:pt x="f152" y="f39"/>
                  <a:pt x="f153" y="f37"/>
                </a:cubicBezTo>
                <a:cubicBezTo>
                  <a:pt x="f154" y="f155"/>
                  <a:pt x="f156" y="f157"/>
                  <a:pt x="f158" y="f31"/>
                </a:cubicBezTo>
                <a:cubicBezTo>
                  <a:pt x="f159" y="f160"/>
                  <a:pt x="f161" y="f162"/>
                  <a:pt x="f163" y="f25"/>
                </a:cubicBezTo>
                <a:cubicBezTo>
                  <a:pt x="f164" y="f165"/>
                  <a:pt x="f166" y="f167"/>
                  <a:pt x="f168" y="f19"/>
                </a:cubicBezTo>
                <a:cubicBezTo>
                  <a:pt x="f169" y="f17"/>
                  <a:pt x="f170" y="f171"/>
                  <a:pt x="f172" y="f13"/>
                </a:cubicBezTo>
                <a:cubicBezTo>
                  <a:pt x="f173" y="f174"/>
                  <a:pt x="f175" y="f176"/>
                  <a:pt x="f177" y="f178"/>
                </a:cubicBezTo>
                <a:lnTo>
                  <a:pt x="f107" y="f7"/>
                </a:lnTo>
                <a:close/>
              </a:path>
            </a:pathLst>
          </a:custGeom>
          <a:solidFill>
            <a:srgbClr val="FFFF00"/>
          </a:solidFill>
          <a:ln w="31683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Volný tvar 4"/>
          <p:cNvSpPr/>
          <p:nvPr/>
        </p:nvSpPr>
        <p:spPr>
          <a:xfrm>
            <a:off x="6659639" y="2708279"/>
            <a:ext cx="1511274" cy="2376361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val f4"/>
              <a:gd name="f10" fmla="val f5"/>
              <a:gd name="f11" fmla="pin 0 f1 10800"/>
              <a:gd name="f12" fmla="pin 0 f0 21600"/>
              <a:gd name="f13" fmla="+- f10 0 f9"/>
              <a:gd name="f14" fmla="val f11"/>
              <a:gd name="f15" fmla="val f12"/>
              <a:gd name="f16" fmla="*/ f11 f7 1"/>
              <a:gd name="f17" fmla="*/ f12 f8 1"/>
              <a:gd name="f18" fmla="*/ f13 1 21600"/>
              <a:gd name="f19" fmla="+- 21600 0 f14"/>
              <a:gd name="f20" fmla="*/ f15 f14 1"/>
              <a:gd name="f21" fmla="*/ f14 f7 1"/>
              <a:gd name="f22" fmla="*/ 21600 f18 1"/>
              <a:gd name="f23" fmla="*/ f20 1 10800"/>
              <a:gd name="f24" fmla="*/ f19 f7 1"/>
              <a:gd name="f25" fmla="+- f15 0 f23"/>
              <a:gd name="f26" fmla="*/ f22 1 f18"/>
              <a:gd name="f27" fmla="*/ f26 f8 1"/>
              <a:gd name="f28" fmla="*/ f25 f8 1"/>
            </a:gdLst>
            <a:ahLst>
              <a:ahXY gdRefX="f1" minX="f4" maxX="f6" gdRefY="f0" minY="f4" maxY="f5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8" r="f24" b="f27"/>
            <a:pathLst>
              <a:path w="21600" h="21600">
                <a:moveTo>
                  <a:pt x="f14" y="f5"/>
                </a:moveTo>
                <a:lnTo>
                  <a:pt x="f14" y="f15"/>
                </a:lnTo>
                <a:lnTo>
                  <a:pt x="f4" y="f15"/>
                </a:lnTo>
                <a:lnTo>
                  <a:pt x="f6" y="f4"/>
                </a:lnTo>
                <a:lnTo>
                  <a:pt x="f5" y="f15"/>
                </a:lnTo>
                <a:lnTo>
                  <a:pt x="f19" y="f15"/>
                </a:lnTo>
                <a:lnTo>
                  <a:pt x="f19" y="f5"/>
                </a:lnTo>
                <a:close/>
              </a:path>
            </a:pathLst>
          </a:custGeom>
          <a:solidFill>
            <a:srgbClr val="FFFF00"/>
          </a:solidFill>
          <a:ln w="31683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Přímá spojnice 5"/>
          <p:cNvSpPr/>
          <p:nvPr/>
        </p:nvSpPr>
        <p:spPr>
          <a:xfrm>
            <a:off x="7416716" y="2133715"/>
            <a:ext cx="0" cy="41749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1683">
            <a:solidFill>
              <a:srgbClr val="FF0000"/>
            </a:solidFill>
            <a:custDash>
              <a:ds d="100000" sp="100000"/>
              <a:ds d="801061" sp="100000"/>
            </a:custDash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Volný tvar 7"/>
          <p:cNvSpPr/>
          <p:nvPr/>
        </p:nvSpPr>
        <p:spPr>
          <a:xfrm>
            <a:off x="2916359" y="1844637"/>
            <a:ext cx="2231995" cy="18716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15"/>
              <a:gd name="f7" fmla="val 21602"/>
              <a:gd name="f8" fmla="val 10800"/>
              <a:gd name="f9" fmla="val 21599"/>
              <a:gd name="f10" fmla="val 321"/>
              <a:gd name="f11" fmla="val 6886"/>
              <a:gd name="f12" fmla="val 70"/>
              <a:gd name="f13" fmla="val 6036"/>
              <a:gd name="f14" fmla="+- 0 0 9"/>
              <a:gd name="f15" fmla="val 5766"/>
              <a:gd name="f16" fmla="+- 0 0 1"/>
              <a:gd name="f17" fmla="val 5474"/>
              <a:gd name="f18" fmla="val 2"/>
              <a:gd name="f19" fmla="val 5192"/>
              <a:gd name="f20" fmla="val 6"/>
              <a:gd name="f21" fmla="val 4918"/>
              <a:gd name="f22" fmla="val 43"/>
              <a:gd name="f23" fmla="val 4641"/>
              <a:gd name="f24" fmla="val 101"/>
              <a:gd name="f25" fmla="val 4370"/>
              <a:gd name="f26" fmla="val 159"/>
              <a:gd name="f27" fmla="val 4103"/>
              <a:gd name="f28" fmla="val 245"/>
              <a:gd name="f29" fmla="val 3837"/>
              <a:gd name="f30" fmla="val 353"/>
              <a:gd name="f31" fmla="val 3582"/>
              <a:gd name="f32" fmla="val 460"/>
              <a:gd name="f33" fmla="val 3326"/>
              <a:gd name="f34" fmla="val 591"/>
              <a:gd name="f35" fmla="val 3077"/>
              <a:gd name="f36" fmla="val 741"/>
              <a:gd name="f37" fmla="val 2839"/>
              <a:gd name="f38" fmla="val 892"/>
              <a:gd name="f39" fmla="val 2598"/>
              <a:gd name="f40" fmla="val 1066"/>
              <a:gd name="f41" fmla="val 2369"/>
              <a:gd name="f42" fmla="val 1253"/>
              <a:gd name="f43" fmla="val 2155"/>
              <a:gd name="f44" fmla="val 1443"/>
              <a:gd name="f45" fmla="val 1938"/>
              <a:gd name="f46" fmla="val 1651"/>
              <a:gd name="f47" fmla="val 1732"/>
              <a:gd name="f48" fmla="val 1874"/>
              <a:gd name="f49" fmla="val 1543"/>
              <a:gd name="f50" fmla="val 2097"/>
              <a:gd name="f51" fmla="val 1351"/>
              <a:gd name="f52" fmla="val 2337"/>
              <a:gd name="f53" fmla="val 1174"/>
              <a:gd name="f54" fmla="val 2587"/>
              <a:gd name="f55" fmla="val 1014"/>
              <a:gd name="f56" fmla="val 854"/>
              <a:gd name="f57" fmla="val 3106"/>
              <a:gd name="f58" fmla="val 708"/>
              <a:gd name="f59" fmla="val 3380"/>
              <a:gd name="f60" fmla="val 584"/>
              <a:gd name="f61" fmla="val 3656"/>
              <a:gd name="f62" fmla="val 459"/>
              <a:gd name="f63" fmla="val 3945"/>
              <a:gd name="f64" fmla="val 350"/>
              <a:gd name="f65" fmla="val 4237"/>
              <a:gd name="f66" fmla="val 264"/>
              <a:gd name="f67" fmla="val 4533"/>
              <a:gd name="f68" fmla="val 176"/>
              <a:gd name="f69" fmla="val 4838"/>
              <a:gd name="f70" fmla="val 108"/>
              <a:gd name="f71" fmla="val 5144"/>
              <a:gd name="f72" fmla="val 66"/>
              <a:gd name="f73" fmla="val 5454"/>
              <a:gd name="f74" fmla="val 22"/>
              <a:gd name="f75" fmla="val 5771"/>
              <a:gd name="f76" fmla="val 1"/>
              <a:gd name="f77" fmla="val 6086"/>
              <a:gd name="f78" fmla="val 3"/>
              <a:gd name="f79" fmla="val 6407"/>
              <a:gd name="f80" fmla="val 7"/>
              <a:gd name="f81" fmla="val 6731"/>
              <a:gd name="f82" fmla="val 35"/>
              <a:gd name="f83" fmla="val 7048"/>
              <a:gd name="f84" fmla="val 89"/>
              <a:gd name="f85" fmla="val 7374"/>
              <a:gd name="f86" fmla="val 144"/>
              <a:gd name="f87" fmla="val 7700"/>
              <a:gd name="f88" fmla="val 226"/>
              <a:gd name="f89" fmla="val 8015"/>
              <a:gd name="f90" fmla="val 335"/>
              <a:gd name="f91" fmla="val 8344"/>
              <a:gd name="f92" fmla="val 447"/>
              <a:gd name="f93" fmla="val 8667"/>
              <a:gd name="f94" fmla="val 590"/>
              <a:gd name="f95" fmla="val 8972"/>
              <a:gd name="f96" fmla="val 756"/>
              <a:gd name="f97" fmla="val 9297"/>
              <a:gd name="f98" fmla="val 932"/>
              <a:gd name="f99" fmla="val 9613"/>
              <a:gd name="f100" fmla="val 1135"/>
              <a:gd name="f101" fmla="val 9907"/>
              <a:gd name="f102" fmla="val 1363"/>
              <a:gd name="f103" fmla="val 10224"/>
              <a:gd name="f104" fmla="val 1609"/>
              <a:gd name="f105" fmla="val 10504"/>
              <a:gd name="f106" fmla="val 1900"/>
              <a:gd name="f107" fmla="val 10802"/>
              <a:gd name="f108" fmla="val 2169"/>
              <a:gd name="f109" fmla="val 11697"/>
              <a:gd name="f110" fmla="val 11971"/>
              <a:gd name="f111" fmla="val 1116"/>
              <a:gd name="f112" fmla="val 12304"/>
              <a:gd name="f113" fmla="val 934"/>
              <a:gd name="f114" fmla="val 12630"/>
              <a:gd name="f115" fmla="val 12935"/>
              <a:gd name="f116" fmla="val 13528"/>
              <a:gd name="f117" fmla="val 450"/>
              <a:gd name="f118" fmla="val 13589"/>
              <a:gd name="f119" fmla="val 13901"/>
              <a:gd name="f120" fmla="val 14227"/>
              <a:gd name="f121" fmla="val 14556"/>
              <a:gd name="f122" fmla="val 14872"/>
              <a:gd name="f123" fmla="val 15195"/>
              <a:gd name="f124" fmla="val 15517"/>
              <a:gd name="f125" fmla="val 15830"/>
              <a:gd name="f126" fmla="val 16147"/>
              <a:gd name="f127" fmla="val 16458"/>
              <a:gd name="f128" fmla="val 16764"/>
              <a:gd name="f129" fmla="val 109"/>
              <a:gd name="f130" fmla="val 17068"/>
              <a:gd name="f131" fmla="val 177"/>
              <a:gd name="f132" fmla="val 17365"/>
              <a:gd name="f133" fmla="val 17658"/>
              <a:gd name="f134" fmla="val 349"/>
              <a:gd name="f135" fmla="val 17946"/>
              <a:gd name="f136" fmla="val 458"/>
              <a:gd name="f137" fmla="val 18222"/>
              <a:gd name="f138" fmla="val 18496"/>
              <a:gd name="f139" fmla="val 18762"/>
              <a:gd name="f140" fmla="val 19015"/>
              <a:gd name="f141" fmla="val 19264"/>
              <a:gd name="f142" fmla="val 1172"/>
              <a:gd name="f143" fmla="val 19504"/>
              <a:gd name="f144" fmla="val 1349"/>
              <a:gd name="f145" fmla="val 19730"/>
              <a:gd name="f146" fmla="val 19950"/>
              <a:gd name="f147" fmla="val 1731"/>
              <a:gd name="f148" fmla="val 20158"/>
              <a:gd name="f149" fmla="val 1937"/>
              <a:gd name="f150" fmla="val 20350"/>
              <a:gd name="f151" fmla="val 20536"/>
              <a:gd name="f152" fmla="val 20710"/>
              <a:gd name="f153" fmla="val 20861"/>
              <a:gd name="f154" fmla="val 21010"/>
              <a:gd name="f155" fmla="val 3074"/>
              <a:gd name="f156" fmla="val 21143"/>
              <a:gd name="f157" fmla="val 3323"/>
              <a:gd name="f158" fmla="val 21251"/>
              <a:gd name="f159" fmla="val 21357"/>
              <a:gd name="f160" fmla="val 3835"/>
              <a:gd name="f161" fmla="val 21443"/>
              <a:gd name="f162" fmla="val 4099"/>
              <a:gd name="f163" fmla="val 21502"/>
              <a:gd name="f164" fmla="val 21561"/>
              <a:gd name="f165" fmla="val 4639"/>
              <a:gd name="f166" fmla="val 21595"/>
              <a:gd name="f167" fmla="val 4916"/>
              <a:gd name="f168" fmla="val 21600"/>
              <a:gd name="f169" fmla="val 21606"/>
              <a:gd name="f170" fmla="val 21584"/>
              <a:gd name="f171" fmla="val 5760"/>
              <a:gd name="f172" fmla="val 21532"/>
              <a:gd name="f173" fmla="val 21478"/>
              <a:gd name="f174" fmla="val 6326"/>
              <a:gd name="f175" fmla="val 21366"/>
              <a:gd name="f176" fmla="val 6603"/>
              <a:gd name="f177" fmla="val 21282"/>
              <a:gd name="f178" fmla="val 6887"/>
              <a:gd name="f179" fmla="+- 0 0 0"/>
              <a:gd name="f180" fmla="*/ f3 1 21615"/>
              <a:gd name="f181" fmla="*/ f4 1 21602"/>
              <a:gd name="f182" fmla="val f5"/>
              <a:gd name="f183" fmla="val f6"/>
              <a:gd name="f184" fmla="val f7"/>
              <a:gd name="f185" fmla="*/ f179 f0 1"/>
              <a:gd name="f186" fmla="+- f184 0 f182"/>
              <a:gd name="f187" fmla="+- f183 0 f182"/>
              <a:gd name="f188" fmla="*/ f185 1 f2"/>
              <a:gd name="f189" fmla="*/ f187 1 21615"/>
              <a:gd name="f190" fmla="*/ f186 1 21602"/>
              <a:gd name="f191" fmla="+- f188 0 f1"/>
              <a:gd name="f192" fmla="*/ 5080 f189 1"/>
              <a:gd name="f193" fmla="*/ 16520 f189 1"/>
              <a:gd name="f194" fmla="*/ 13550 f190 1"/>
              <a:gd name="f195" fmla="*/ 2540 f190 1"/>
              <a:gd name="f196" fmla="*/ 10800 f189 1"/>
              <a:gd name="f197" fmla="*/ 2180 f190 1"/>
              <a:gd name="f198" fmla="*/ 3090 f189 1"/>
              <a:gd name="f199" fmla="*/ 10800 f190 1"/>
              <a:gd name="f200" fmla="*/ 21600 f190 1"/>
              <a:gd name="f201" fmla="*/ 18490 f189 1"/>
              <a:gd name="f202" fmla="*/ f196 1 f189"/>
              <a:gd name="f203" fmla="*/ f197 1 f190"/>
              <a:gd name="f204" fmla="*/ f198 1 f189"/>
              <a:gd name="f205" fmla="*/ f199 1 f190"/>
              <a:gd name="f206" fmla="*/ f200 1 f190"/>
              <a:gd name="f207" fmla="*/ f201 1 f189"/>
              <a:gd name="f208" fmla="*/ f192 1 f189"/>
              <a:gd name="f209" fmla="*/ f193 1 f189"/>
              <a:gd name="f210" fmla="*/ f195 1 f190"/>
              <a:gd name="f211" fmla="*/ f194 1 f190"/>
              <a:gd name="f212" fmla="*/ f208 f180 1"/>
              <a:gd name="f213" fmla="*/ f209 f180 1"/>
              <a:gd name="f214" fmla="*/ f211 f181 1"/>
              <a:gd name="f215" fmla="*/ f210 f181 1"/>
              <a:gd name="f216" fmla="*/ f202 f180 1"/>
              <a:gd name="f217" fmla="*/ f203 f181 1"/>
              <a:gd name="f218" fmla="*/ f204 f180 1"/>
              <a:gd name="f219" fmla="*/ f205 f181 1"/>
              <a:gd name="f220" fmla="*/ f206 f181 1"/>
              <a:gd name="f221" fmla="*/ f207 f18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1">
                <a:pos x="f216" y="f217"/>
              </a:cxn>
              <a:cxn ang="f191">
                <a:pos x="f218" y="f219"/>
              </a:cxn>
              <a:cxn ang="f191">
                <a:pos x="f216" y="f220"/>
              </a:cxn>
              <a:cxn ang="f191">
                <a:pos x="f221" y="f219"/>
              </a:cxn>
            </a:cxnLst>
            <a:rect l="f212" t="f215" r="f213" b="f214"/>
            <a:pathLst>
              <a:path w="21615" h="21602">
                <a:moveTo>
                  <a:pt x="f8" y="f9"/>
                </a:move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37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02"/>
                </a:lnTo>
                <a:cubicBezTo>
                  <a:pt x="f110" y="f111"/>
                  <a:pt x="f112" y="f113"/>
                  <a:pt x="f114" y="f96"/>
                </a:cubicBezTo>
                <a:cubicBezTo>
                  <a:pt x="f115" y="f94"/>
                  <a:pt x="f116" y="f117"/>
                  <a:pt x="f118" y="f90"/>
                </a:cubicBezTo>
                <a:cubicBezTo>
                  <a:pt x="f119" y="f88"/>
                  <a:pt x="f120" y="f86"/>
                  <a:pt x="f121" y="f84"/>
                </a:cubicBezTo>
                <a:cubicBezTo>
                  <a:pt x="f122" y="f82"/>
                  <a:pt x="f123" y="f80"/>
                  <a:pt x="f124" y="f78"/>
                </a:cubicBezTo>
                <a:cubicBezTo>
                  <a:pt x="f125" y="f5"/>
                  <a:pt x="f126" y="f74"/>
                  <a:pt x="f127" y="f72"/>
                </a:cubicBezTo>
                <a:cubicBezTo>
                  <a:pt x="f128" y="f129"/>
                  <a:pt x="f130" y="f131"/>
                  <a:pt x="f132" y="f66"/>
                </a:cubicBezTo>
                <a:cubicBezTo>
                  <a:pt x="f133" y="f134"/>
                  <a:pt x="f135" y="f136"/>
                  <a:pt x="f137" y="f60"/>
                </a:cubicBezTo>
                <a:cubicBezTo>
                  <a:pt x="f138" y="f58"/>
                  <a:pt x="f139" y="f56"/>
                  <a:pt x="f140" y="f55"/>
                </a:cubicBezTo>
                <a:cubicBezTo>
                  <a:pt x="f141" y="f142"/>
                  <a:pt x="f143" y="f144"/>
                  <a:pt x="f145" y="f49"/>
                </a:cubicBezTo>
                <a:cubicBezTo>
                  <a:pt x="f146" y="f147"/>
                  <a:pt x="f148" y="f149"/>
                  <a:pt x="f150" y="f43"/>
                </a:cubicBezTo>
                <a:cubicBezTo>
                  <a:pt x="f151" y="f41"/>
                  <a:pt x="f152" y="f39"/>
                  <a:pt x="f153" y="f37"/>
                </a:cubicBezTo>
                <a:cubicBezTo>
                  <a:pt x="f154" y="f155"/>
                  <a:pt x="f156" y="f157"/>
                  <a:pt x="f158" y="f31"/>
                </a:cubicBezTo>
                <a:cubicBezTo>
                  <a:pt x="f159" y="f160"/>
                  <a:pt x="f161" y="f162"/>
                  <a:pt x="f163" y="f25"/>
                </a:cubicBezTo>
                <a:cubicBezTo>
                  <a:pt x="f164" y="f165"/>
                  <a:pt x="f166" y="f167"/>
                  <a:pt x="f168" y="f19"/>
                </a:cubicBezTo>
                <a:cubicBezTo>
                  <a:pt x="f169" y="f17"/>
                  <a:pt x="f170" y="f171"/>
                  <a:pt x="f172" y="f13"/>
                </a:cubicBezTo>
                <a:cubicBezTo>
                  <a:pt x="f173" y="f174"/>
                  <a:pt x="f175" y="f176"/>
                  <a:pt x="f177" y="f178"/>
                </a:cubicBezTo>
                <a:lnTo>
                  <a:pt x="f107" y="f7"/>
                </a:lnTo>
                <a:close/>
              </a:path>
            </a:pathLst>
          </a:custGeom>
          <a:solidFill>
            <a:srgbClr val="FFFF00"/>
          </a:solidFill>
          <a:ln w="31683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Volný tvar 8"/>
          <p:cNvSpPr/>
          <p:nvPr/>
        </p:nvSpPr>
        <p:spPr>
          <a:xfrm>
            <a:off x="3598922" y="4436997"/>
            <a:ext cx="2520717" cy="19432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val f2"/>
              <a:gd name="f17" fmla="val f3"/>
              <a:gd name="f18" fmla="+- f17 0 f16"/>
              <a:gd name="f19" fmla="*/ f18 1 21600"/>
              <a:gd name="f20" fmla="*/ 6722 f19 1"/>
              <a:gd name="f21" fmla="*/ 14878 f19 1"/>
              <a:gd name="f22" fmla="*/ 15460 f19 1"/>
              <a:gd name="f23" fmla="*/ 8256 f19 1"/>
              <a:gd name="f24" fmla="*/ f20 1 f19"/>
              <a:gd name="f25" fmla="*/ f21 1 f19"/>
              <a:gd name="f26" fmla="*/ f23 1 f19"/>
              <a:gd name="f27" fmla="*/ f22 1 f19"/>
              <a:gd name="f28" fmla="*/ f24 f14 1"/>
              <a:gd name="f29" fmla="*/ f25 f14 1"/>
              <a:gd name="f30" fmla="*/ f27 f15 1"/>
              <a:gd name="f31" fmla="*/ f2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FFFF00"/>
          </a:solidFill>
          <a:ln w="31683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Přímá spojnice 9"/>
          <p:cNvSpPr/>
          <p:nvPr/>
        </p:nvSpPr>
        <p:spPr>
          <a:xfrm>
            <a:off x="1835283" y="2708279"/>
            <a:ext cx="0" cy="31687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1683">
            <a:solidFill>
              <a:srgbClr val="FF0000"/>
            </a:solidFill>
            <a:custDash>
              <a:ds d="100000" sp="100000"/>
              <a:ds d="801061" sp="100000"/>
            </a:custDash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Přímá spojnice 10"/>
          <p:cNvSpPr/>
          <p:nvPr/>
        </p:nvSpPr>
        <p:spPr>
          <a:xfrm>
            <a:off x="4030556" y="1413004"/>
            <a:ext cx="0" cy="3024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1683">
            <a:solidFill>
              <a:srgbClr val="FF0000"/>
            </a:solidFill>
            <a:custDash>
              <a:ds d="100000" sp="100000"/>
              <a:ds d="801061" sp="100000"/>
            </a:custDash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Přímá spojnice 11"/>
          <p:cNvSpPr/>
          <p:nvPr/>
        </p:nvSpPr>
        <p:spPr>
          <a:xfrm>
            <a:off x="4859277" y="3357722"/>
            <a:ext cx="0" cy="35002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1683">
            <a:solidFill>
              <a:srgbClr val="FF0000"/>
            </a:solidFill>
            <a:custDash>
              <a:ds d="100000" sp="100000"/>
              <a:ds d="801061" sp="100000"/>
            </a:custDash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Obdélník 14"/>
          <p:cNvSpPr/>
          <p:nvPr/>
        </p:nvSpPr>
        <p:spPr>
          <a:xfrm>
            <a:off x="467541" y="478414"/>
            <a:ext cx="8208916" cy="646334"/>
          </a:xfrm>
          <a:prstGeom prst="rect">
            <a:avLst/>
          </a:prstGeom>
          <a:solidFill>
            <a:srgbClr val="FFFFFF"/>
          </a:solidFill>
          <a:ln w="25402">
            <a:solidFill>
              <a:srgbClr val="F79646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Osově souměrný útvar můžeme poznat tak, že když ho po vystřižení a přeložení přeložíš podle jeho osy souměrnosti, obě jeho části se kryjí.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1521" y="6444044"/>
            <a:ext cx="4464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600" u="sng" dirty="0">
                <a:hlinkClick r:id="rId3"/>
              </a:rPr>
              <a:t>https://www.youtube.com/watch?v=O9iV0s6t9M0</a:t>
            </a:r>
            <a:endParaRPr lang="cs-CZ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2627281" y="476283"/>
            <a:ext cx="4392722" cy="459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Osově souměrné obrazce</a:t>
            </a:r>
          </a:p>
        </p:txBody>
      </p:sp>
      <p:sp>
        <p:nvSpPr>
          <p:cNvPr id="3" name="Volný tvar 2"/>
          <p:cNvSpPr/>
          <p:nvPr/>
        </p:nvSpPr>
        <p:spPr>
          <a:xfrm>
            <a:off x="899998" y="764996"/>
            <a:ext cx="2087639" cy="3682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V přírodě</a:t>
            </a:r>
          </a:p>
        </p:txBody>
      </p:sp>
      <p:sp>
        <p:nvSpPr>
          <p:cNvPr id="4" name="Volný tvar 3"/>
          <p:cNvSpPr/>
          <p:nvPr/>
        </p:nvSpPr>
        <p:spPr>
          <a:xfrm>
            <a:off x="899998" y="3500277"/>
            <a:ext cx="2159282" cy="3682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V architektuře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5641" y="4005355"/>
            <a:ext cx="2808360" cy="210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284722" y="3716277"/>
            <a:ext cx="1913034" cy="283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659639" y="3500277"/>
            <a:ext cx="1941481" cy="289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372362" y="1268281"/>
            <a:ext cx="2520717" cy="16797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Skupina 8"/>
          <p:cNvGrpSpPr/>
          <p:nvPr/>
        </p:nvGrpSpPr>
        <p:grpSpPr>
          <a:xfrm>
            <a:off x="899998" y="1268281"/>
            <a:ext cx="2449439" cy="1799996"/>
            <a:chOff x="899998" y="1268281"/>
            <a:chExt cx="2449439" cy="1799996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7">
              <a:lum/>
              <a:alphaModFix/>
            </a:blip>
            <a:srcRect/>
            <a:stretch>
              <a:fillRect/>
            </a:stretch>
          </p:blipFill>
          <p:spPr>
            <a:xfrm>
              <a:off x="899998" y="1268281"/>
              <a:ext cx="2449439" cy="1799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Volný tvar 10"/>
            <p:cNvSpPr/>
            <p:nvPr/>
          </p:nvSpPr>
          <p:spPr>
            <a:xfrm>
              <a:off x="899998" y="2657164"/>
              <a:ext cx="443154" cy="307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8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400" b="0" i="0" u="none" strike="noStrike" kern="1200" cap="none" spc="0" baseline="0">
                  <a:solidFill>
                    <a:srgbClr val="FFFFFF"/>
                  </a:solidFill>
                  <a:uFillTx/>
                  <a:latin typeface="Times New Roman" pitchFamily="18"/>
                  <a:ea typeface="Arial Unicode MS" pitchFamily="2"/>
                  <a:cs typeface="Tahoma" pitchFamily="2"/>
                </a:rPr>
                <a:t>1</a:t>
              </a:r>
            </a:p>
          </p:txBody>
        </p:sp>
      </p:grpSp>
      <p:sp>
        <p:nvSpPr>
          <p:cNvPr id="12" name="Přímá spojnice 11"/>
          <p:cNvSpPr/>
          <p:nvPr/>
        </p:nvSpPr>
        <p:spPr>
          <a:xfrm flipH="1">
            <a:off x="2195282" y="764996"/>
            <a:ext cx="431642" cy="27352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1683">
            <a:solidFill>
              <a:srgbClr val="FF0000"/>
            </a:solidFill>
            <a:custDash>
              <a:ds d="100000" sp="100000"/>
              <a:ds d="801061" sp="100000"/>
            </a:custDash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3924357" y="1197004"/>
            <a:ext cx="2317683" cy="18511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římá spojnice 13"/>
          <p:cNvSpPr/>
          <p:nvPr/>
        </p:nvSpPr>
        <p:spPr>
          <a:xfrm>
            <a:off x="4716356" y="907916"/>
            <a:ext cx="792364" cy="2664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1683">
            <a:solidFill>
              <a:srgbClr val="FF0000"/>
            </a:solidFill>
            <a:custDash>
              <a:ds d="100000" sp="100000"/>
              <a:ds d="801061" sp="100000"/>
            </a:custDash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Volný tvar 14"/>
          <p:cNvSpPr/>
          <p:nvPr/>
        </p:nvSpPr>
        <p:spPr>
          <a:xfrm>
            <a:off x="4067278" y="2708279"/>
            <a:ext cx="360355" cy="3070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2</a:t>
            </a:r>
          </a:p>
        </p:txBody>
      </p:sp>
      <p:sp>
        <p:nvSpPr>
          <p:cNvPr id="16" name="Volný tvar 15"/>
          <p:cNvSpPr/>
          <p:nvPr/>
        </p:nvSpPr>
        <p:spPr>
          <a:xfrm>
            <a:off x="6372362" y="2637001"/>
            <a:ext cx="504721" cy="3070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4</a:t>
            </a:r>
          </a:p>
        </p:txBody>
      </p:sp>
      <p:grpSp>
        <p:nvGrpSpPr>
          <p:cNvPr id="17" name="Skupina 16"/>
          <p:cNvGrpSpPr/>
          <p:nvPr/>
        </p:nvGrpSpPr>
        <p:grpSpPr>
          <a:xfrm>
            <a:off x="6372362" y="1268281"/>
            <a:ext cx="2520717" cy="1679761"/>
            <a:chOff x="6372362" y="1268281"/>
            <a:chExt cx="2520717" cy="1679761"/>
          </a:xfrm>
        </p:grpSpPr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6372362" y="1268281"/>
              <a:ext cx="2520717" cy="16797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Volný tvar 18"/>
            <p:cNvSpPr/>
            <p:nvPr/>
          </p:nvSpPr>
          <p:spPr>
            <a:xfrm>
              <a:off x="6372362" y="2637001"/>
              <a:ext cx="504721" cy="307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8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400" b="0" i="0" u="none" strike="noStrike" kern="1200" cap="none" spc="0" baseline="0">
                  <a:solidFill>
                    <a:srgbClr val="FFFFFF"/>
                  </a:solidFill>
                  <a:uFillTx/>
                  <a:latin typeface="Times New Roman" pitchFamily="18"/>
                  <a:ea typeface="Arial Unicode MS" pitchFamily="2"/>
                  <a:cs typeface="Tahoma" pitchFamily="2"/>
                </a:rPr>
                <a:t>4</a:t>
              </a:r>
            </a:p>
          </p:txBody>
        </p:sp>
      </p:grpSp>
      <p:sp>
        <p:nvSpPr>
          <p:cNvPr id="20" name="Přímá spojnice 19"/>
          <p:cNvSpPr/>
          <p:nvPr/>
        </p:nvSpPr>
        <p:spPr>
          <a:xfrm>
            <a:off x="7308716" y="404640"/>
            <a:ext cx="431999" cy="29530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1683">
            <a:solidFill>
              <a:srgbClr val="FF0000"/>
            </a:solidFill>
            <a:custDash>
              <a:ds d="100000" sp="100000"/>
              <a:ds d="801061" sp="100000"/>
            </a:custDash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1" name="Volný tvar 20"/>
          <p:cNvSpPr/>
          <p:nvPr/>
        </p:nvSpPr>
        <p:spPr>
          <a:xfrm>
            <a:off x="826919" y="5805361"/>
            <a:ext cx="431999" cy="3070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5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755641" y="4005355"/>
            <a:ext cx="2808360" cy="2107088"/>
            <a:chOff x="755641" y="4005355"/>
            <a:chExt cx="2808360" cy="2107088"/>
          </a:xfrm>
        </p:grpSpPr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755641" y="4005355"/>
              <a:ext cx="2808360" cy="21063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Volný tvar 23"/>
            <p:cNvSpPr/>
            <p:nvPr/>
          </p:nvSpPr>
          <p:spPr>
            <a:xfrm>
              <a:off x="826919" y="5805361"/>
              <a:ext cx="431999" cy="307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8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400" b="0" i="0" u="none" strike="noStrike" kern="1200" cap="none" spc="0" baseline="0">
                  <a:solidFill>
                    <a:srgbClr val="FFFFFF"/>
                  </a:solidFill>
                  <a:uFillTx/>
                  <a:latin typeface="Times New Roman" pitchFamily="18"/>
                  <a:ea typeface="Arial Unicode MS" pitchFamily="2"/>
                  <a:cs typeface="Tahoma" pitchFamily="2"/>
                </a:rPr>
                <a:t>5</a:t>
              </a:r>
            </a:p>
          </p:txBody>
        </p:sp>
      </p:grpSp>
      <p:sp>
        <p:nvSpPr>
          <p:cNvPr id="25" name="Přímá spojnice 24"/>
          <p:cNvSpPr/>
          <p:nvPr/>
        </p:nvSpPr>
        <p:spPr>
          <a:xfrm>
            <a:off x="2195638" y="3716277"/>
            <a:ext cx="0" cy="2592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1683">
            <a:solidFill>
              <a:srgbClr val="FF0000"/>
            </a:solidFill>
            <a:custDash>
              <a:ds d="100000" sp="100000"/>
              <a:ds d="801061" sp="100000"/>
            </a:custDash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6" name="Volný tvar 25"/>
          <p:cNvSpPr/>
          <p:nvPr/>
        </p:nvSpPr>
        <p:spPr>
          <a:xfrm>
            <a:off x="4356000" y="6308637"/>
            <a:ext cx="360355" cy="3070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6</a:t>
            </a:r>
          </a:p>
        </p:txBody>
      </p:sp>
      <p:grpSp>
        <p:nvGrpSpPr>
          <p:cNvPr id="27" name="Skupina 26"/>
          <p:cNvGrpSpPr/>
          <p:nvPr/>
        </p:nvGrpSpPr>
        <p:grpSpPr>
          <a:xfrm>
            <a:off x="4284722" y="3716277"/>
            <a:ext cx="1913034" cy="2899442"/>
            <a:chOff x="4284722" y="3716277"/>
            <a:chExt cx="1913034" cy="2899442"/>
          </a:xfrm>
        </p:grpSpPr>
        <p:pic>
          <p:nvPicPr>
            <p:cNvPr id="28" name="Obrázek 27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4284722" y="3716277"/>
              <a:ext cx="1913034" cy="28353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Volný tvar 28"/>
            <p:cNvSpPr/>
            <p:nvPr/>
          </p:nvSpPr>
          <p:spPr>
            <a:xfrm>
              <a:off x="4356000" y="6308637"/>
              <a:ext cx="360355" cy="307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8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400" b="0" i="0" u="none" strike="noStrike" kern="1200" cap="none" spc="0" baseline="0">
                  <a:solidFill>
                    <a:srgbClr val="FFFFFF"/>
                  </a:solidFill>
                  <a:uFillTx/>
                  <a:latin typeface="Times New Roman" pitchFamily="18"/>
                  <a:ea typeface="Arial Unicode MS" pitchFamily="2"/>
                  <a:cs typeface="Tahoma" pitchFamily="2"/>
                </a:rPr>
                <a:t>6</a:t>
              </a:r>
            </a:p>
          </p:txBody>
        </p:sp>
      </p:grpSp>
      <p:sp>
        <p:nvSpPr>
          <p:cNvPr id="30" name="Přímá spojnice 29"/>
          <p:cNvSpPr/>
          <p:nvPr/>
        </p:nvSpPr>
        <p:spPr>
          <a:xfrm>
            <a:off x="5219642" y="3284634"/>
            <a:ext cx="33476" cy="33843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1683">
            <a:solidFill>
              <a:srgbClr val="FF0000"/>
            </a:solidFill>
            <a:custDash>
              <a:ds d="100000" sp="100000"/>
              <a:ds d="801061" sp="100000"/>
            </a:custDash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1" name="Volný tvar 31"/>
          <p:cNvSpPr/>
          <p:nvPr/>
        </p:nvSpPr>
        <p:spPr>
          <a:xfrm>
            <a:off x="6732718" y="6092994"/>
            <a:ext cx="360355" cy="3070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7</a:t>
            </a:r>
          </a:p>
        </p:txBody>
      </p:sp>
      <p:grpSp>
        <p:nvGrpSpPr>
          <p:cNvPr id="32" name="Skupina 32"/>
          <p:cNvGrpSpPr/>
          <p:nvPr/>
        </p:nvGrpSpPr>
        <p:grpSpPr>
          <a:xfrm>
            <a:off x="6659639" y="3500277"/>
            <a:ext cx="1941481" cy="2899799"/>
            <a:chOff x="6659639" y="3500277"/>
            <a:chExt cx="1941481" cy="2899799"/>
          </a:xfrm>
        </p:grpSpPr>
        <p:pic>
          <p:nvPicPr>
            <p:cNvPr id="33" name="Obrázek 33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659639" y="3500277"/>
              <a:ext cx="1941481" cy="28990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Volný tvar 34"/>
            <p:cNvSpPr/>
            <p:nvPr/>
          </p:nvSpPr>
          <p:spPr>
            <a:xfrm>
              <a:off x="6732718" y="6092994"/>
              <a:ext cx="360355" cy="307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8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400" b="0" i="0" u="none" strike="noStrike" kern="1200" cap="none" spc="0" baseline="0">
                  <a:solidFill>
                    <a:srgbClr val="FFFFFF"/>
                  </a:solidFill>
                  <a:uFillTx/>
                  <a:latin typeface="Times New Roman" pitchFamily="18"/>
                  <a:ea typeface="Arial Unicode MS" pitchFamily="2"/>
                  <a:cs typeface="Tahoma" pitchFamily="2"/>
                </a:rPr>
                <a:t>7</a:t>
              </a:r>
            </a:p>
          </p:txBody>
        </p:sp>
      </p:grpSp>
      <p:sp>
        <p:nvSpPr>
          <p:cNvPr id="35" name="Přímá spojnice 35"/>
          <p:cNvSpPr/>
          <p:nvPr/>
        </p:nvSpPr>
        <p:spPr>
          <a:xfrm>
            <a:off x="7596359" y="3284634"/>
            <a:ext cx="0" cy="34574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1683">
            <a:solidFill>
              <a:srgbClr val="FF0000"/>
            </a:solidFill>
            <a:custDash>
              <a:ds d="100000" sp="100000"/>
              <a:ds d="801061" sp="100000"/>
            </a:custDash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200" y="274676"/>
            <a:ext cx="8229600" cy="922684"/>
          </a:xfrm>
        </p:spPr>
        <p:txBody>
          <a:bodyPr>
            <a:spAutoFit/>
          </a:bodyPr>
          <a:lstStyle/>
          <a:p>
            <a:pPr lvl="0"/>
            <a:r>
              <a:rPr lang="cs-CZ" sz="2400" b="1"/>
              <a:t>Úkol č. 3</a:t>
            </a:r>
            <a:r>
              <a:rPr lang="cs-CZ" sz="2400"/>
              <a:t>: Kolik os souměrnosti mají dané obrazce?</a:t>
            </a:r>
          </a:p>
        </p:txBody>
      </p:sp>
      <p:sp>
        <p:nvSpPr>
          <p:cNvPr id="3" name="Volný tvar 2"/>
          <p:cNvSpPr/>
          <p:nvPr/>
        </p:nvSpPr>
        <p:spPr>
          <a:xfrm>
            <a:off x="971641" y="1484281"/>
            <a:ext cx="2160361" cy="194471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99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Volný tvar 3"/>
          <p:cNvSpPr/>
          <p:nvPr/>
        </p:nvSpPr>
        <p:spPr>
          <a:xfrm>
            <a:off x="395276" y="4365720"/>
            <a:ext cx="2879637" cy="136836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99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Volný tvar 4"/>
          <p:cNvSpPr/>
          <p:nvPr/>
        </p:nvSpPr>
        <p:spPr>
          <a:xfrm>
            <a:off x="6372362" y="1341360"/>
            <a:ext cx="2090519" cy="2162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FF99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Volný tvar 5"/>
          <p:cNvSpPr/>
          <p:nvPr/>
        </p:nvSpPr>
        <p:spPr>
          <a:xfrm>
            <a:off x="3924357" y="2852644"/>
            <a:ext cx="3454200" cy="2737082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val f6"/>
              <a:gd name="f14" fmla="val f7"/>
              <a:gd name="f15" fmla="pin 0 f0 21600"/>
              <a:gd name="f16" fmla="*/ f10 f1 1"/>
              <a:gd name="f17" fmla="+- f14 0 f13"/>
              <a:gd name="f18" fmla="val f15"/>
              <a:gd name="f19" fmla="*/ f15 f11 1"/>
              <a:gd name="f20" fmla="*/ 0 f12 1"/>
              <a:gd name="f21" fmla="*/ f16 1 f3"/>
              <a:gd name="f22" fmla="*/ f17 1 21600"/>
              <a:gd name="f23" fmla="*/ f18 1 2"/>
              <a:gd name="f24" fmla="+- 21600 0 f18"/>
              <a:gd name="f25" fmla="+- f21 0 f2"/>
              <a:gd name="f26" fmla="*/ 18000 f22 1"/>
              <a:gd name="f27" fmla="*/ 10800 f22 1"/>
              <a:gd name="f28" fmla="*/ 0 f22 1"/>
              <a:gd name="f29" fmla="*/ 21600 f22 1"/>
              <a:gd name="f30" fmla="+- f23 10800 0"/>
              <a:gd name="f31" fmla="*/ f24 1 2"/>
              <a:gd name="f32" fmla="*/ f23 f11 1"/>
              <a:gd name="f33" fmla="+- 21600 0 f31"/>
              <a:gd name="f34" fmla="*/ f27 1 f22"/>
              <a:gd name="f35" fmla="*/ f28 1 f22"/>
              <a:gd name="f36" fmla="*/ f29 1 f22"/>
              <a:gd name="f37" fmla="*/ f26 1 f22"/>
              <a:gd name="f38" fmla="*/ f30 f11 1"/>
              <a:gd name="f39" fmla="*/ f37 f12 1"/>
              <a:gd name="f40" fmla="*/ f34 f12 1"/>
              <a:gd name="f41" fmla="*/ f34 f11 1"/>
              <a:gd name="f42" fmla="*/ f35 f12 1"/>
              <a:gd name="f43" fmla="*/ f35 f11 1"/>
              <a:gd name="f44" fmla="*/ f36 f12 1"/>
              <a:gd name="f45" fmla="*/ f36 f11 1"/>
              <a:gd name="f46" fmla="*/ f33 f11 1"/>
            </a:gdLst>
            <a:ahLst>
              <a:ahXY gdRefX="f0" minX="f6" maxX="f7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41" y="f42"/>
              </a:cxn>
              <a:cxn ang="f25">
                <a:pos x="f32" y="f40"/>
              </a:cxn>
              <a:cxn ang="f25">
                <a:pos x="f43" y="f44"/>
              </a:cxn>
              <a:cxn ang="f25">
                <a:pos x="f41" y="f44"/>
              </a:cxn>
              <a:cxn ang="f25">
                <a:pos x="f45" y="f44"/>
              </a:cxn>
              <a:cxn ang="f25">
                <a:pos x="f46" y="f40"/>
              </a:cxn>
            </a:cxnLst>
            <a:rect l="f32" t="f40" r="f38" b="f39"/>
            <a:pathLst>
              <a:path w="21600" h="21600">
                <a:moveTo>
                  <a:pt x="f18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99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Volný tvar 6"/>
          <p:cNvSpPr/>
          <p:nvPr/>
        </p:nvSpPr>
        <p:spPr>
          <a:xfrm>
            <a:off x="3635279" y="1700281"/>
            <a:ext cx="1368363" cy="5806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4 osy souměrnosti</a:t>
            </a:r>
          </a:p>
        </p:txBody>
      </p:sp>
      <p:sp>
        <p:nvSpPr>
          <p:cNvPr id="8" name="Volný tvar 7"/>
          <p:cNvSpPr/>
          <p:nvPr/>
        </p:nvSpPr>
        <p:spPr>
          <a:xfrm>
            <a:off x="1187284" y="6021360"/>
            <a:ext cx="1513075" cy="5806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2 osy souměrnosti</a:t>
            </a:r>
          </a:p>
        </p:txBody>
      </p:sp>
      <p:sp>
        <p:nvSpPr>
          <p:cNvPr id="9" name="Volný tvar 8"/>
          <p:cNvSpPr/>
          <p:nvPr/>
        </p:nvSpPr>
        <p:spPr>
          <a:xfrm>
            <a:off x="5292720" y="5877004"/>
            <a:ext cx="1800362" cy="5806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3 osy souměrnosti</a:t>
            </a:r>
          </a:p>
        </p:txBody>
      </p:sp>
      <p:sp>
        <p:nvSpPr>
          <p:cNvPr id="10" name="Volný tvar 9"/>
          <p:cNvSpPr/>
          <p:nvPr/>
        </p:nvSpPr>
        <p:spPr>
          <a:xfrm>
            <a:off x="7020004" y="3716277"/>
            <a:ext cx="1584362" cy="131075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Nekonečně mnoho os souměrnosti procházející středem</a:t>
            </a:r>
          </a:p>
        </p:txBody>
      </p:sp>
      <p:sp>
        <p:nvSpPr>
          <p:cNvPr id="11" name="Přímá spojnice 10"/>
          <p:cNvSpPr/>
          <p:nvPr/>
        </p:nvSpPr>
        <p:spPr>
          <a:xfrm>
            <a:off x="684355" y="1197004"/>
            <a:ext cx="2879637" cy="2592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557">
            <a:solidFill>
              <a:srgbClr val="FF0000"/>
            </a:solidFill>
            <a:custDash>
              <a:ds d="98603" sp="98603"/>
              <a:ds d="794467" sp="98603"/>
            </a:custDash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Přímá spojnice 11"/>
          <p:cNvSpPr/>
          <p:nvPr/>
        </p:nvSpPr>
        <p:spPr>
          <a:xfrm flipV="1">
            <a:off x="611276" y="1124995"/>
            <a:ext cx="2952716" cy="25909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557">
            <a:solidFill>
              <a:srgbClr val="FF0000"/>
            </a:solidFill>
            <a:custDash>
              <a:ds d="98603" sp="98603"/>
              <a:ds d="794467" sp="98603"/>
            </a:custDash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Přímá spojnice 12"/>
          <p:cNvSpPr/>
          <p:nvPr/>
        </p:nvSpPr>
        <p:spPr>
          <a:xfrm>
            <a:off x="2050916" y="980995"/>
            <a:ext cx="0" cy="30956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557">
            <a:solidFill>
              <a:srgbClr val="FF0000"/>
            </a:solidFill>
            <a:custDash>
              <a:ds d="98603" sp="98603"/>
              <a:ds d="794467" sp="98603"/>
            </a:custDash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Přímá spojnice 13"/>
          <p:cNvSpPr/>
          <p:nvPr/>
        </p:nvSpPr>
        <p:spPr>
          <a:xfrm>
            <a:off x="323999" y="2421002"/>
            <a:ext cx="374472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557">
            <a:solidFill>
              <a:srgbClr val="FF0000"/>
            </a:solidFill>
            <a:custDash>
              <a:ds d="98603" sp="98603"/>
              <a:ds d="794467" sp="98603"/>
            </a:custDash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Přímá spojnice 14"/>
          <p:cNvSpPr/>
          <p:nvPr/>
        </p:nvSpPr>
        <p:spPr>
          <a:xfrm>
            <a:off x="250920" y="4220998"/>
            <a:ext cx="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000000"/>
            </a:solidFill>
            <a:prstDash val="solid"/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Přímá spojnice 15"/>
          <p:cNvSpPr/>
          <p:nvPr/>
        </p:nvSpPr>
        <p:spPr>
          <a:xfrm>
            <a:off x="1835283" y="3789355"/>
            <a:ext cx="0" cy="24480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557">
            <a:solidFill>
              <a:srgbClr val="FF0000"/>
            </a:solidFill>
            <a:custDash>
              <a:ds d="98603" sp="98603"/>
              <a:ds d="794467" sp="98603"/>
            </a:custDash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7" name="Přímá spojnice 16"/>
          <p:cNvSpPr/>
          <p:nvPr/>
        </p:nvSpPr>
        <p:spPr>
          <a:xfrm>
            <a:off x="107999" y="5013362"/>
            <a:ext cx="367200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557">
            <a:solidFill>
              <a:srgbClr val="FF0000"/>
            </a:solidFill>
            <a:custDash>
              <a:ds d="98603" sp="98603"/>
              <a:ds d="794467" sp="98603"/>
            </a:custDash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8" name="Přímá spojnice 17"/>
          <p:cNvSpPr/>
          <p:nvPr/>
        </p:nvSpPr>
        <p:spPr>
          <a:xfrm>
            <a:off x="5651641" y="2276636"/>
            <a:ext cx="0" cy="36003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557">
            <a:solidFill>
              <a:srgbClr val="FF0000"/>
            </a:solidFill>
            <a:custDash>
              <a:ds d="98603" sp="98603"/>
              <a:ds d="794467" sp="98603"/>
            </a:custDash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9" name="Přímá spojnice 18"/>
          <p:cNvSpPr/>
          <p:nvPr/>
        </p:nvSpPr>
        <p:spPr>
          <a:xfrm flipV="1">
            <a:off x="3419636" y="3933721"/>
            <a:ext cx="3673437" cy="19432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557">
            <a:solidFill>
              <a:srgbClr val="FF0000"/>
            </a:solidFill>
            <a:custDash>
              <a:ds d="98603" sp="98603"/>
              <a:ds d="794467" sp="98603"/>
            </a:custDash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0" name="Přímá spojnice 19"/>
          <p:cNvSpPr/>
          <p:nvPr/>
        </p:nvSpPr>
        <p:spPr>
          <a:xfrm flipH="1" flipV="1">
            <a:off x="4427277" y="4076276"/>
            <a:ext cx="3097081" cy="15843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557">
            <a:solidFill>
              <a:srgbClr val="FF0000"/>
            </a:solidFill>
            <a:custDash>
              <a:ds d="98603" sp="98603"/>
              <a:ds d="794467" sp="98603"/>
            </a:custDash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1" name="Přímá spojnice 20"/>
          <p:cNvSpPr/>
          <p:nvPr/>
        </p:nvSpPr>
        <p:spPr>
          <a:xfrm>
            <a:off x="6156362" y="1413004"/>
            <a:ext cx="2592360" cy="21603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557">
            <a:solidFill>
              <a:srgbClr val="FF0000"/>
            </a:solidFill>
            <a:custDash>
              <a:ds d="98603" sp="98603"/>
              <a:ds d="794467" sp="98603"/>
            </a:custDash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" name="Přímá spojnice 21"/>
          <p:cNvSpPr/>
          <p:nvPr/>
        </p:nvSpPr>
        <p:spPr>
          <a:xfrm flipH="1">
            <a:off x="6300362" y="1125361"/>
            <a:ext cx="2158916" cy="25909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557">
            <a:solidFill>
              <a:srgbClr val="FF0000"/>
            </a:solidFill>
            <a:custDash>
              <a:ds d="98603" sp="98603"/>
              <a:ds d="794467" sp="98603"/>
            </a:custDash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3" name="Přímá spojnice 22"/>
          <p:cNvSpPr/>
          <p:nvPr/>
        </p:nvSpPr>
        <p:spPr>
          <a:xfrm>
            <a:off x="7164360" y="980995"/>
            <a:ext cx="431999" cy="2808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557">
            <a:solidFill>
              <a:srgbClr val="FF0000"/>
            </a:solidFill>
            <a:custDash>
              <a:ds d="98603" sp="98603"/>
              <a:ds d="794467" sp="98603"/>
            </a:custDash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606040" y="6372036"/>
            <a:ext cx="6358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u="sng" dirty="0">
                <a:hlinkClick r:id="rId3"/>
              </a:rPr>
              <a:t>https://www.youtube.com/watch?v=JYHQ2q1je30</a:t>
            </a:r>
            <a:endParaRPr lang="cs-CZ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200" y="429411"/>
            <a:ext cx="8229600" cy="833173"/>
          </a:xfrm>
        </p:spPr>
        <p:txBody>
          <a:bodyPr anchorCtr="0">
            <a:spAutoFit/>
          </a:bodyPr>
          <a:lstStyle/>
          <a:p>
            <a:pPr lvl="0" algn="l"/>
            <a:r>
              <a:rPr lang="cs-CZ" sz="2400" b="1" dirty="0"/>
              <a:t>Úkol č. </a:t>
            </a:r>
            <a:r>
              <a:rPr lang="cs-CZ" sz="2400" b="1" dirty="0" smtClean="0"/>
              <a:t>1:</a:t>
            </a:r>
            <a:r>
              <a:rPr lang="cs-CZ" sz="2400" dirty="0" smtClean="0"/>
              <a:t> </a:t>
            </a:r>
            <a:r>
              <a:rPr lang="cs-CZ" sz="2400" dirty="0"/>
              <a:t>Z naší abecedy vyber písmena, která jsou osově souměrná.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468355" y="1557360"/>
            <a:ext cx="8229600" cy="4526280"/>
          </a:xfrm>
        </p:spPr>
        <p:txBody>
          <a:bodyPr>
            <a:spAutoFit/>
          </a:bodyPr>
          <a:lstStyle/>
          <a:p>
            <a:pPr lvl="0">
              <a:spcBef>
                <a:spcPts val="1500"/>
              </a:spcBef>
              <a:buNone/>
            </a:pPr>
            <a:r>
              <a:rPr lang="cs-CZ" sz="6000"/>
              <a:t>A    </a:t>
            </a:r>
            <a:r>
              <a:rPr lang="cs-CZ" sz="6000">
                <a:latin typeface="Arial" pitchFamily="2"/>
              </a:rPr>
              <a:t> </a:t>
            </a:r>
            <a:r>
              <a:rPr lang="cs-CZ" sz="6000"/>
              <a:t>B    C     D    E </a:t>
            </a:r>
            <a:r>
              <a:rPr lang="cs-CZ" sz="6000">
                <a:latin typeface="Arial" pitchFamily="2"/>
              </a:rPr>
              <a:t> </a:t>
            </a:r>
            <a:r>
              <a:rPr lang="cs-CZ" sz="6000"/>
              <a:t>  H    </a:t>
            </a:r>
          </a:p>
          <a:p>
            <a:pPr lvl="0">
              <a:spcBef>
                <a:spcPts val="1500"/>
              </a:spcBef>
              <a:buNone/>
            </a:pPr>
            <a:r>
              <a:rPr lang="cs-CZ" sz="6000"/>
              <a:t>I      M     O      T      U   </a:t>
            </a:r>
          </a:p>
          <a:p>
            <a:pPr lvl="0">
              <a:spcBef>
                <a:spcPts val="1500"/>
              </a:spcBef>
              <a:buNone/>
            </a:pPr>
            <a:r>
              <a:rPr lang="cs-CZ" sz="6000"/>
              <a:t>V     W    X      Y  </a:t>
            </a:r>
          </a:p>
        </p:txBody>
      </p:sp>
      <p:sp>
        <p:nvSpPr>
          <p:cNvPr id="4" name="Nadpis 1"/>
          <p:cNvSpPr txBox="1"/>
          <p:nvPr/>
        </p:nvSpPr>
        <p:spPr>
          <a:xfrm>
            <a:off x="467541" y="4890790"/>
            <a:ext cx="8229600" cy="120250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0" cap="none" spc="0" baseline="0" dirty="0">
                <a:solidFill>
                  <a:srgbClr val="000000"/>
                </a:solidFill>
                <a:uFillTx/>
                <a:latin typeface="Arial Unicode MS" pitchFamily="34"/>
                <a:ea typeface="Arial Unicode MS" pitchFamily="34"/>
                <a:cs typeface="Arial Unicode MS" pitchFamily="34"/>
              </a:rPr>
              <a:t>Úkol č. </a:t>
            </a:r>
            <a:r>
              <a:rPr lang="cs-CZ" sz="2400" b="1" kern="0" dirty="0" smtClean="0">
                <a:solidFill>
                  <a:srgbClr val="000000"/>
                </a:solidFill>
                <a:latin typeface="Arial Unicode MS" pitchFamily="34"/>
                <a:ea typeface="Arial Unicode MS" pitchFamily="34"/>
                <a:cs typeface="Arial Unicode MS" pitchFamily="34"/>
              </a:rPr>
              <a:t>2</a:t>
            </a:r>
            <a:r>
              <a:rPr lang="cs-CZ" sz="2400" b="0" i="0" u="none" strike="noStrike" kern="0" cap="none" spc="0" baseline="0" dirty="0" smtClean="0">
                <a:solidFill>
                  <a:srgbClr val="000000"/>
                </a:solidFill>
                <a:uFillTx/>
                <a:latin typeface="Arial Unicode MS" pitchFamily="34"/>
                <a:ea typeface="Arial Unicode MS" pitchFamily="34"/>
                <a:cs typeface="Arial Unicode MS" pitchFamily="34"/>
              </a:rPr>
              <a:t>: 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Unicode MS" pitchFamily="34"/>
                <a:ea typeface="Arial Unicode MS" pitchFamily="34"/>
                <a:cs typeface="Arial Unicode MS" pitchFamily="34"/>
              </a:rPr>
              <a:t>Najdi slova, která jsou složena jen z osově souměrných </a:t>
            </a:r>
            <a:r>
              <a:rPr lang="cs-CZ" sz="2400" b="0" i="0" u="none" strike="noStrike" kern="0" cap="none" spc="0" baseline="0" dirty="0" smtClean="0">
                <a:solidFill>
                  <a:srgbClr val="000000"/>
                </a:solidFill>
                <a:uFillTx/>
                <a:latin typeface="Arial Unicode MS" pitchFamily="34"/>
                <a:ea typeface="Arial Unicode MS" pitchFamily="34"/>
                <a:cs typeface="Arial Unicode MS" pitchFamily="34"/>
              </a:rPr>
              <a:t>písmen (např.</a:t>
            </a:r>
            <a:r>
              <a:rPr lang="cs-CZ" sz="2400" b="0" i="0" u="none" strike="noStrike" kern="0" cap="none" spc="0" dirty="0" smtClean="0">
                <a:solidFill>
                  <a:srgbClr val="000000"/>
                </a:solidFill>
                <a:uFillTx/>
                <a:latin typeface="Arial Unicode MS" pitchFamily="34"/>
                <a:ea typeface="Arial Unicode MS" pitchFamily="34"/>
                <a:cs typeface="Arial Unicode MS" pitchFamily="34"/>
              </a:rPr>
              <a:t> MAMA). Kdo najde nejvíce slov?</a:t>
            </a:r>
            <a:endParaRPr lang="cs-CZ" sz="2400" b="0" i="0" u="none" strike="noStrike" kern="0" cap="none" spc="0" baseline="0" dirty="0">
              <a:solidFill>
                <a:srgbClr val="000000"/>
              </a:solidFill>
              <a:uFillTx/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200" y="244748"/>
            <a:ext cx="8229600" cy="1202509"/>
          </a:xfrm>
        </p:spPr>
        <p:txBody>
          <a:bodyPr anchorCtr="0">
            <a:spAutoFit/>
          </a:bodyPr>
          <a:lstStyle/>
          <a:p>
            <a:pPr lvl="0" algn="l"/>
            <a:r>
              <a:rPr lang="cs-CZ" sz="2400" b="1" dirty="0"/>
              <a:t>Úkol </a:t>
            </a:r>
            <a:r>
              <a:rPr lang="cs-CZ" sz="2400" b="1" dirty="0" smtClean="0"/>
              <a:t>3: </a:t>
            </a:r>
            <a:r>
              <a:rPr lang="cs-CZ" sz="2400" dirty="0"/>
              <a:t>Znáš způsob, jak vyrobit osově souměrné útvary? Pokud ano, tak si nějaký pěkný útvar vyrob a nalep do sešitu.</a:t>
            </a:r>
          </a:p>
        </p:txBody>
      </p:sp>
      <p:sp>
        <p:nvSpPr>
          <p:cNvPr id="3" name="Volný tvar 2"/>
          <p:cNvSpPr/>
          <p:nvPr/>
        </p:nvSpPr>
        <p:spPr>
          <a:xfrm>
            <a:off x="970544" y="2639095"/>
            <a:ext cx="1152720" cy="3682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Přelož</a:t>
            </a:r>
          </a:p>
        </p:txBody>
      </p:sp>
      <p:sp>
        <p:nvSpPr>
          <p:cNvPr id="4" name="Přímá spojnice 3"/>
          <p:cNvSpPr/>
          <p:nvPr/>
        </p:nvSpPr>
        <p:spPr>
          <a:xfrm>
            <a:off x="3131262" y="4294735"/>
            <a:ext cx="43164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Přímá spojnice 4"/>
          <p:cNvSpPr/>
          <p:nvPr/>
        </p:nvSpPr>
        <p:spPr>
          <a:xfrm>
            <a:off x="5579266" y="4294735"/>
            <a:ext cx="575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Volný tvar 5"/>
          <p:cNvSpPr/>
          <p:nvPr/>
        </p:nvSpPr>
        <p:spPr>
          <a:xfrm>
            <a:off x="3923260" y="2639095"/>
            <a:ext cx="2087639" cy="3682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Vystřihni obrazec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6731620" y="3215094"/>
            <a:ext cx="936720" cy="2160718"/>
            <a:chOff x="6731620" y="3215094"/>
            <a:chExt cx="936720" cy="2160718"/>
          </a:xfrm>
        </p:grpSpPr>
        <p:sp>
          <p:nvSpPr>
            <p:cNvPr id="8" name="Volný tvar 7"/>
            <p:cNvSpPr/>
            <p:nvPr/>
          </p:nvSpPr>
          <p:spPr>
            <a:xfrm>
              <a:off x="6731620" y="3862736"/>
              <a:ext cx="936720" cy="936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FFFF99"/>
            </a:solidFill>
            <a:ln w="9363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6798" rIns="90004" bIns="46798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" name="Přímá spojnice 8"/>
            <p:cNvSpPr/>
            <p:nvPr/>
          </p:nvSpPr>
          <p:spPr>
            <a:xfrm>
              <a:off x="7199985" y="3215094"/>
              <a:ext cx="0" cy="21607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363">
              <a:solidFill>
                <a:srgbClr val="000000"/>
              </a:solidFill>
              <a:custDash>
                <a:ds d="403727" sp="403727"/>
              </a:custDash>
              <a:miter/>
            </a:ln>
          </p:spPr>
          <p:txBody>
            <a:bodyPr vert="horz" wrap="square" lIns="90004" tIns="46798" rIns="90004" bIns="46798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0" name="Volný tvar 9"/>
          <p:cNvSpPr/>
          <p:nvPr/>
        </p:nvSpPr>
        <p:spPr>
          <a:xfrm>
            <a:off x="3562904" y="3647093"/>
            <a:ext cx="647998" cy="136836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Volný tvar 10"/>
          <p:cNvSpPr/>
          <p:nvPr/>
        </p:nvSpPr>
        <p:spPr>
          <a:xfrm>
            <a:off x="3562904" y="3647093"/>
            <a:ext cx="647998" cy="136836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Volný tvar 11"/>
          <p:cNvSpPr/>
          <p:nvPr/>
        </p:nvSpPr>
        <p:spPr>
          <a:xfrm>
            <a:off x="3562904" y="3647093"/>
            <a:ext cx="647998" cy="136836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Volný tvar 12"/>
          <p:cNvSpPr/>
          <p:nvPr/>
        </p:nvSpPr>
        <p:spPr>
          <a:xfrm>
            <a:off x="3562904" y="3647093"/>
            <a:ext cx="647998" cy="136836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3707626" y="2926372"/>
            <a:ext cx="1511274" cy="3166923"/>
            <a:chOff x="3707626" y="2926372"/>
            <a:chExt cx="1511274" cy="3166923"/>
          </a:xfrm>
        </p:grpSpPr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4139625" y="5229654"/>
              <a:ext cx="662043" cy="8636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Přímá spojnice 15"/>
            <p:cNvSpPr/>
            <p:nvPr/>
          </p:nvSpPr>
          <p:spPr>
            <a:xfrm>
              <a:off x="4355625" y="2926372"/>
              <a:ext cx="0" cy="22320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363">
              <a:solidFill>
                <a:srgbClr val="000000"/>
              </a:solidFill>
              <a:custDash>
                <a:ds d="403727" sp="403727"/>
              </a:custDash>
              <a:miter/>
            </a:ln>
          </p:spPr>
          <p:txBody>
            <a:bodyPr vert="horz" wrap="square" lIns="90004" tIns="46798" rIns="90004" bIns="46798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4355625" y="3645301"/>
              <a:ext cx="863275" cy="12239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w="9363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6798" rIns="90004" bIns="46798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852339" y="3790014"/>
              <a:ext cx="936363" cy="9363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0797"/>
                <a:gd name="f5" fmla="val 8278"/>
                <a:gd name="f6" fmla="val 8256"/>
                <a:gd name="f7" fmla="val 6722"/>
                <a:gd name="f8" fmla="val 13405"/>
                <a:gd name="f9" fmla="val 4198"/>
                <a:gd name="f10" fmla="val 16580"/>
                <a:gd name="f11" fmla="val 17401"/>
                <a:gd name="f12" fmla="val 14878"/>
                <a:gd name="f13" fmla="val 13321"/>
                <a:gd name="f14" fmla="*/ f0 1 21600"/>
                <a:gd name="f15" fmla="*/ f1 1 21600"/>
                <a:gd name="f16" fmla="val f2"/>
                <a:gd name="f17" fmla="val f3"/>
                <a:gd name="f18" fmla="+- f17 0 f16"/>
                <a:gd name="f19" fmla="*/ f18 1 21600"/>
                <a:gd name="f20" fmla="*/ 6722 f19 1"/>
                <a:gd name="f21" fmla="*/ 14878 f19 1"/>
                <a:gd name="f22" fmla="*/ 15460 f19 1"/>
                <a:gd name="f23" fmla="*/ 8256 f19 1"/>
                <a:gd name="f24" fmla="*/ f20 1 f19"/>
                <a:gd name="f25" fmla="*/ f21 1 f19"/>
                <a:gd name="f26" fmla="*/ f23 1 f19"/>
                <a:gd name="f27" fmla="*/ f22 1 f19"/>
                <a:gd name="f28" fmla="*/ f24 f14 1"/>
                <a:gd name="f29" fmla="*/ f25 f14 1"/>
                <a:gd name="f30" fmla="*/ f27 f15 1"/>
                <a:gd name="f31" fmla="*/ f2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600" h="21600">
                  <a:moveTo>
                    <a:pt x="f4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7" y="f8"/>
                  </a:lnTo>
                  <a:lnTo>
                    <a:pt x="f9" y="f3"/>
                  </a:lnTo>
                  <a:lnTo>
                    <a:pt x="f4" y="f10"/>
                  </a:lnTo>
                  <a:lnTo>
                    <a:pt x="f11" y="f3"/>
                  </a:lnTo>
                  <a:lnTo>
                    <a:pt x="f12" y="f8"/>
                  </a:lnTo>
                  <a:lnTo>
                    <a:pt x="f3" y="f6"/>
                  </a:lnTo>
                  <a:lnTo>
                    <a:pt x="f13" y="f6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FFFF99"/>
            </a:solidFill>
            <a:ln w="9363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6798" rIns="90004" bIns="46798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3707626" y="3574014"/>
              <a:ext cx="647998" cy="13683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4" tIns="46798" rIns="90004" bIns="46798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610188" y="2997083"/>
            <a:ext cx="2160361" cy="2663638"/>
            <a:chOff x="610188" y="2997083"/>
            <a:chExt cx="2160361" cy="2663638"/>
          </a:xfrm>
        </p:grpSpPr>
        <p:sp>
          <p:nvSpPr>
            <p:cNvPr id="21" name="Volný tvar 20"/>
            <p:cNvSpPr/>
            <p:nvPr/>
          </p:nvSpPr>
          <p:spPr>
            <a:xfrm>
              <a:off x="610188" y="3428725"/>
              <a:ext cx="2160361" cy="360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1"/>
                <a:gd name="f4" fmla="val 227"/>
                <a:gd name="f5" fmla="val 226"/>
                <a:gd name="f6" fmla="val 113"/>
                <a:gd name="f7" fmla="val 453"/>
                <a:gd name="f8" fmla="val 680"/>
                <a:gd name="f9" fmla="val 907"/>
                <a:gd name="f10" fmla="val 1247"/>
                <a:gd name="f11" fmla="val 189"/>
                <a:gd name="f12" fmla="*/ f0 1 1361"/>
                <a:gd name="f13" fmla="*/ f1 1 22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61"/>
                <a:gd name="f20" fmla="*/ f17 1 22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61" h="227">
                  <a:moveTo>
                    <a:pt x="f2" y="f4"/>
                  </a:moveTo>
                  <a:cubicBezTo>
                    <a:pt x="f5" y="f6"/>
                    <a:pt x="f7" y="f2"/>
                    <a:pt x="f8" y="f2"/>
                  </a:cubicBezTo>
                  <a:cubicBezTo>
                    <a:pt x="f9" y="f2"/>
                    <a:pt x="f10" y="f11"/>
                    <a:pt x="f3" y="f4"/>
                  </a:cubicBezTo>
                </a:path>
              </a:pathLst>
            </a:custGeom>
            <a:noFill/>
            <a:ln w="25557">
              <a:solidFill>
                <a:srgbClr val="FF0000"/>
              </a:solidFill>
              <a:prstDash val="solid"/>
              <a:round/>
              <a:headEnd type="arrow"/>
              <a:tailEnd type="arrow"/>
            </a:ln>
          </p:spPr>
          <p:txBody>
            <a:bodyPr vert="horz" wrap="square" lIns="90004" tIns="46798" rIns="90004" bIns="46798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610188" y="3789090"/>
              <a:ext cx="2160361" cy="12239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w="9363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4" tIns="46798" rIns="90004" bIns="46798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3" name="Přímá spojnice 22"/>
            <p:cNvSpPr/>
            <p:nvPr/>
          </p:nvSpPr>
          <p:spPr>
            <a:xfrm>
              <a:off x="1689463" y="2997083"/>
              <a:ext cx="0" cy="26636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363">
              <a:solidFill>
                <a:srgbClr val="000000"/>
              </a:solidFill>
              <a:custDash>
                <a:ds d="403727" sp="403727"/>
              </a:custDash>
              <a:miter/>
            </a:ln>
          </p:spPr>
          <p:txBody>
            <a:bodyPr vert="horz" wrap="square" lIns="90004" tIns="46798" rIns="90004" bIns="46798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24" name="TextovéPole 26"/>
          <p:cNvSpPr txBox="1"/>
          <p:nvPr/>
        </p:nvSpPr>
        <p:spPr>
          <a:xfrm>
            <a:off x="611559" y="1979547"/>
            <a:ext cx="3317443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Návod pro ty, kteří si nevědí rady: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68355" y="259918"/>
            <a:ext cx="8229600" cy="1143356"/>
          </a:xfrm>
        </p:spPr>
        <p:txBody>
          <a:bodyPr>
            <a:spAutoFit/>
          </a:bodyPr>
          <a:lstStyle/>
          <a:p>
            <a:pPr lvl="0"/>
            <a:r>
              <a:rPr lang="cs-CZ" sz="3600"/>
              <a:t>Osa úsečky</a:t>
            </a:r>
          </a:p>
        </p:txBody>
      </p:sp>
      <p:sp>
        <p:nvSpPr>
          <p:cNvPr id="3" name="Přímá spojnice 2"/>
          <p:cNvSpPr/>
          <p:nvPr/>
        </p:nvSpPr>
        <p:spPr>
          <a:xfrm>
            <a:off x="1979639" y="4005355"/>
            <a:ext cx="367200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000000"/>
            </a:solidFill>
            <a:prstDash val="solid"/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Přímá spojnice 3"/>
          <p:cNvSpPr/>
          <p:nvPr/>
        </p:nvSpPr>
        <p:spPr>
          <a:xfrm>
            <a:off x="2123995" y="3933721"/>
            <a:ext cx="0" cy="142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000000"/>
            </a:solidFill>
            <a:prstDash val="solid"/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Přímá spojnice 4"/>
          <p:cNvSpPr/>
          <p:nvPr/>
        </p:nvSpPr>
        <p:spPr>
          <a:xfrm>
            <a:off x="5435641" y="3933721"/>
            <a:ext cx="0" cy="215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000000"/>
            </a:solidFill>
            <a:prstDash val="solid"/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Volný tvar 5"/>
          <p:cNvSpPr/>
          <p:nvPr/>
        </p:nvSpPr>
        <p:spPr>
          <a:xfrm>
            <a:off x="250920" y="2133715"/>
            <a:ext cx="3743279" cy="37432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Volný tvar 6"/>
          <p:cNvSpPr/>
          <p:nvPr/>
        </p:nvSpPr>
        <p:spPr>
          <a:xfrm>
            <a:off x="3635279" y="2133715"/>
            <a:ext cx="3743279" cy="37432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Přímá spojnice 7"/>
          <p:cNvSpPr/>
          <p:nvPr/>
        </p:nvSpPr>
        <p:spPr>
          <a:xfrm>
            <a:off x="3814922" y="1413004"/>
            <a:ext cx="0" cy="46083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5837">
            <a:solidFill>
              <a:srgbClr val="FF0000"/>
            </a:solidFill>
            <a:custDash>
              <a:ds d="100000" sp="100000"/>
              <a:ds d="800133" sp="100000"/>
            </a:custDash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Volný tvar 8"/>
          <p:cNvSpPr/>
          <p:nvPr/>
        </p:nvSpPr>
        <p:spPr>
          <a:xfrm>
            <a:off x="1763639" y="4149720"/>
            <a:ext cx="719276" cy="3668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Volný tvar 9"/>
          <p:cNvSpPr/>
          <p:nvPr/>
        </p:nvSpPr>
        <p:spPr>
          <a:xfrm>
            <a:off x="1835283" y="4076642"/>
            <a:ext cx="647642" cy="3682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A</a:t>
            </a:r>
          </a:p>
        </p:txBody>
      </p:sp>
      <p:sp>
        <p:nvSpPr>
          <p:cNvPr id="11" name="Volný tvar 10"/>
          <p:cNvSpPr/>
          <p:nvPr/>
        </p:nvSpPr>
        <p:spPr>
          <a:xfrm>
            <a:off x="5363998" y="4076642"/>
            <a:ext cx="792364" cy="3682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B</a:t>
            </a:r>
          </a:p>
        </p:txBody>
      </p:sp>
      <p:sp>
        <p:nvSpPr>
          <p:cNvPr id="12" name="Volný tvar 11"/>
          <p:cNvSpPr/>
          <p:nvPr/>
        </p:nvSpPr>
        <p:spPr>
          <a:xfrm>
            <a:off x="3851279" y="1484281"/>
            <a:ext cx="576355" cy="3682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o</a:t>
            </a:r>
          </a:p>
        </p:txBody>
      </p:sp>
      <p:sp>
        <p:nvSpPr>
          <p:cNvPr id="13" name="Volný tvar 12"/>
          <p:cNvSpPr/>
          <p:nvPr/>
        </p:nvSpPr>
        <p:spPr>
          <a:xfrm>
            <a:off x="4643277" y="1341360"/>
            <a:ext cx="4249802" cy="13337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Přímka o –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osa úsečky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Osu úsečky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 AB tvoří všechny body, které mají od krajních bodů A, B stejné vzdálenosti.</a:t>
            </a:r>
          </a:p>
        </p:txBody>
      </p:sp>
      <p:sp>
        <p:nvSpPr>
          <p:cNvPr id="14" name="Přímá spojnice 13"/>
          <p:cNvSpPr/>
          <p:nvPr/>
        </p:nvSpPr>
        <p:spPr>
          <a:xfrm flipV="1">
            <a:off x="2123995" y="2204636"/>
            <a:ext cx="1727283" cy="18003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000000"/>
            </a:solidFill>
            <a:custDash>
              <a:ds d="811268" sp="811268"/>
            </a:custDash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Přímá spojnice 14"/>
          <p:cNvSpPr/>
          <p:nvPr/>
        </p:nvSpPr>
        <p:spPr>
          <a:xfrm>
            <a:off x="3780001" y="2205002"/>
            <a:ext cx="1655640" cy="18003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000000"/>
            </a:solidFill>
            <a:custDash>
              <a:ds d="811268" sp="811268"/>
            </a:custDash>
            <a:miter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Volný tvar 15"/>
          <p:cNvSpPr/>
          <p:nvPr/>
        </p:nvSpPr>
        <p:spPr>
          <a:xfrm>
            <a:off x="3419636" y="1916280"/>
            <a:ext cx="360355" cy="3682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C</a:t>
            </a:r>
          </a:p>
        </p:txBody>
      </p:sp>
      <p:sp>
        <p:nvSpPr>
          <p:cNvPr id="17" name="Volný tvar 16"/>
          <p:cNvSpPr/>
          <p:nvPr/>
        </p:nvSpPr>
        <p:spPr>
          <a:xfrm rot="1053016">
            <a:off x="2598788" y="3448321"/>
            <a:ext cx="1828800" cy="1828800"/>
          </a:xfrm>
          <a:custGeom>
            <a:avLst>
              <a:gd name="f0" fmla="val 21600000"/>
              <a:gd name="f1" fmla="val 294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10800"/>
              <a:gd name="f12" fmla="min 0 21600"/>
              <a:gd name="f13" fmla="max 0 21600"/>
              <a:gd name="f14" fmla="*/ 10800 10800 1"/>
              <a:gd name="f15" fmla="val -2147483647"/>
              <a:gd name="f16" fmla="val 2147483647"/>
              <a:gd name="f17" fmla="val 21599999"/>
              <a:gd name="f18" fmla="*/ f10 1 2"/>
              <a:gd name="f19" fmla="*/ f6 1 21600"/>
              <a:gd name="f20" fmla="*/ f7 1 21600"/>
              <a:gd name="f21" fmla="val f8"/>
              <a:gd name="f22" fmla="val f9"/>
              <a:gd name="f23" fmla="*/ f10 1 180"/>
              <a:gd name="f24" fmla="+- f13 0 f12"/>
              <a:gd name="f25" fmla="pin 0 f0 21599999"/>
              <a:gd name="f26" fmla="pin 0 f1 21599999"/>
              <a:gd name="f27" fmla="+- f22 0 f21"/>
              <a:gd name="f28" fmla="*/ f24 1 2"/>
              <a:gd name="f29" fmla="+- 0 0 f25"/>
              <a:gd name="f30" fmla="+- 0 0 f26"/>
              <a:gd name="f31" fmla="*/ f27 1 21600"/>
              <a:gd name="f32" fmla="+- f12 f28 0"/>
              <a:gd name="f33" fmla="*/ f28 f28 1"/>
              <a:gd name="f34" fmla="+- f29 f4 0"/>
              <a:gd name="f35" fmla="+- f30 f4 0"/>
              <a:gd name="f36" fmla="*/ 10799 f31 1"/>
              <a:gd name="f37" fmla="*/ 18939 f31 1"/>
              <a:gd name="f38" fmla="*/ 0 f31 1"/>
              <a:gd name="f39" fmla="*/ f34 f5 1"/>
              <a:gd name="f40" fmla="*/ f35 f5 1"/>
              <a:gd name="f41" fmla="*/ f36 1 f31"/>
              <a:gd name="f42" fmla="*/ f37 1 f31"/>
              <a:gd name="f43" fmla="*/ f38 1 f31"/>
              <a:gd name="f44" fmla="*/ f39 1 f3"/>
              <a:gd name="f45" fmla="*/ f40 1 f3"/>
              <a:gd name="f46" fmla="+- 0 0 f44"/>
              <a:gd name="f47" fmla="+- 0 0 f45"/>
              <a:gd name="f48" fmla="*/ f41 f19 1"/>
              <a:gd name="f49" fmla="*/ f42 f19 1"/>
              <a:gd name="f50" fmla="*/ f41 f20 1"/>
              <a:gd name="f51" fmla="*/ f43 f20 1"/>
              <a:gd name="f52" fmla="val f46"/>
              <a:gd name="f53" fmla="val f47"/>
              <a:gd name="f54" fmla="+- 0 0 f52"/>
              <a:gd name="f55" fmla="+- 0 0 f53"/>
              <a:gd name="f56" fmla="*/ f52 f10 1"/>
              <a:gd name="f57" fmla="*/ f53 f10 1"/>
              <a:gd name="f58" fmla="*/ f54 f3 1"/>
              <a:gd name="f59" fmla="*/ f55 f3 1"/>
              <a:gd name="f60" fmla="*/ f56 1 f5"/>
              <a:gd name="f61" fmla="*/ f57 1 f5"/>
              <a:gd name="f62" fmla="*/ f58 1 f5"/>
              <a:gd name="f63" fmla="*/ f59 1 f5"/>
              <a:gd name="f64" fmla="+- 0 0 f60"/>
              <a:gd name="f65" fmla="+- 0 0 f61"/>
              <a:gd name="f66" fmla="+- f62 0 f4"/>
              <a:gd name="f67" fmla="+- f63 0 f4"/>
              <a:gd name="f68" fmla="+- f64 f10 0"/>
              <a:gd name="f69" fmla="+- f65 f10 0"/>
              <a:gd name="f70" fmla="+- 0 0 f66"/>
              <a:gd name="f71" fmla="+- 0 0 f67"/>
              <a:gd name="f72" fmla="+- f68 f18 0"/>
              <a:gd name="f73" fmla="+- f69 f18 0"/>
              <a:gd name="f74" fmla="val f70"/>
              <a:gd name="f75" fmla="val f71"/>
              <a:gd name="f76" fmla="+- 0 0 f72"/>
              <a:gd name="f77" fmla="+- 0 0 f73"/>
              <a:gd name="f78" fmla="+- 0 0 f74"/>
              <a:gd name="f79" fmla="+- 0 0 f75"/>
              <a:gd name="f80" fmla="*/ f76 f3 1"/>
              <a:gd name="f81" fmla="*/ f77 f3 1"/>
              <a:gd name="f82" fmla="+- f78 f4 0"/>
              <a:gd name="f83" fmla="+- f79 f4 0"/>
              <a:gd name="f84" fmla="*/ f80 1 f10"/>
              <a:gd name="f85" fmla="*/ f81 1 f10"/>
              <a:gd name="f86" fmla="*/ f82 f5 1"/>
              <a:gd name="f87" fmla="*/ f83 f5 1"/>
              <a:gd name="f88" fmla="+- f84 0 f4"/>
              <a:gd name="f89" fmla="+- f85 0 f4"/>
              <a:gd name="f90" fmla="*/ f86 1 f3"/>
              <a:gd name="f91" fmla="*/ f87 1 f3"/>
              <a:gd name="f92" fmla="cos 1 f88"/>
              <a:gd name="f93" fmla="sin 1 f88"/>
              <a:gd name="f94" fmla="cos 1 f89"/>
              <a:gd name="f95" fmla="sin 1 f89"/>
              <a:gd name="f96" fmla="+- 0 0 f90"/>
              <a:gd name="f97" fmla="+- 0 0 f91"/>
              <a:gd name="f98" fmla="+- 0 0 f92"/>
              <a:gd name="f99" fmla="+- 0 0 f93"/>
              <a:gd name="f100" fmla="+- 0 0 f94"/>
              <a:gd name="f101" fmla="+- 0 0 f95"/>
              <a:gd name="f102" fmla="*/ f96 f23 1"/>
              <a:gd name="f103" fmla="*/ f97 f23 1"/>
              <a:gd name="f104" fmla="*/ 10800 f98 1"/>
              <a:gd name="f105" fmla="*/ 10800 f99 1"/>
              <a:gd name="f106" fmla="*/ 10800 f100 1"/>
              <a:gd name="f107" fmla="*/ 10800 f101 1"/>
              <a:gd name="f108" fmla="+- 0 0 f102"/>
              <a:gd name="f109" fmla="+- 0 0 f103"/>
              <a:gd name="f110" fmla="*/ f104 f104 1"/>
              <a:gd name="f111" fmla="*/ f105 f105 1"/>
              <a:gd name="f112" fmla="*/ f106 f106 1"/>
              <a:gd name="f113" fmla="*/ f107 f107 1"/>
              <a:gd name="f114" fmla="*/ f108 f3 1"/>
              <a:gd name="f115" fmla="*/ f109 f3 1"/>
              <a:gd name="f116" fmla="+- f110 f111 0"/>
              <a:gd name="f117" fmla="+- f112 f113 0"/>
              <a:gd name="f118" fmla="*/ f114 1 f10"/>
              <a:gd name="f119" fmla="*/ f115 1 f10"/>
              <a:gd name="f120" fmla="sqrt f116"/>
              <a:gd name="f121" fmla="sqrt f117"/>
              <a:gd name="f122" fmla="+- f118 0 f4"/>
              <a:gd name="f123" fmla="+- f119 0 f4"/>
              <a:gd name="f124" fmla="*/ f14 1 f120"/>
              <a:gd name="f125" fmla="*/ f14 1 f121"/>
              <a:gd name="f126" fmla="+- f122 f4 0"/>
              <a:gd name="f127" fmla="+- f123 f4 0"/>
              <a:gd name="f128" fmla="*/ f98 f124 1"/>
              <a:gd name="f129" fmla="*/ f99 f124 1"/>
              <a:gd name="f130" fmla="*/ f100 f125 1"/>
              <a:gd name="f131" fmla="*/ f101 f125 1"/>
              <a:gd name="f132" fmla="*/ f126 f10 1"/>
              <a:gd name="f133" fmla="*/ f127 f10 1"/>
              <a:gd name="f134" fmla="+- 10800 0 f128"/>
              <a:gd name="f135" fmla="+- 10800 0 f129"/>
              <a:gd name="f136" fmla="+- 10800 0 f130"/>
              <a:gd name="f137" fmla="+- 10800 0 f131"/>
              <a:gd name="f138" fmla="*/ f132 1 f3"/>
              <a:gd name="f139" fmla="*/ f133 1 f3"/>
              <a:gd name="f140" fmla="*/ f134 f19 1"/>
              <a:gd name="f141" fmla="*/ f135 f20 1"/>
              <a:gd name="f142" fmla="*/ f136 f19 1"/>
              <a:gd name="f143" fmla="*/ f137 f20 1"/>
              <a:gd name="f144" fmla="+- 0 0 f138"/>
              <a:gd name="f145" fmla="+- 0 0 f139"/>
              <a:gd name="f146" fmla="+- 0 0 f144"/>
              <a:gd name="f147" fmla="+- 0 0 f145"/>
              <a:gd name="f148" fmla="*/ f146 f3 1"/>
              <a:gd name="f149" fmla="*/ f147 f3 1"/>
              <a:gd name="f150" fmla="*/ f148 1 f10"/>
              <a:gd name="f151" fmla="*/ f149 1 f10"/>
              <a:gd name="f152" fmla="+- f150 0 f4"/>
              <a:gd name="f153" fmla="+- f151 0 f4"/>
              <a:gd name="f154" fmla="cos 1 f152"/>
              <a:gd name="f155" fmla="sin 1 f152"/>
              <a:gd name="f156" fmla="cos 1 f153"/>
              <a:gd name="f157" fmla="sin 1 f153"/>
              <a:gd name="f158" fmla="+- 0 0 f154"/>
              <a:gd name="f159" fmla="+- 0 0 f155"/>
              <a:gd name="f160" fmla="+- 0 0 f156"/>
              <a:gd name="f161" fmla="+- 0 0 f157"/>
              <a:gd name="f162" fmla="+- 0 0 f158"/>
              <a:gd name="f163" fmla="+- 0 0 f159"/>
              <a:gd name="f164" fmla="+- 0 0 f160"/>
              <a:gd name="f165" fmla="+- 0 0 f161"/>
              <a:gd name="f166" fmla="val f162"/>
              <a:gd name="f167" fmla="val f163"/>
              <a:gd name="f168" fmla="val f164"/>
              <a:gd name="f169" fmla="val f165"/>
              <a:gd name="f170" fmla="+- 0 0 f166"/>
              <a:gd name="f171" fmla="+- 0 0 f167"/>
              <a:gd name="f172" fmla="+- 0 0 f168"/>
              <a:gd name="f173" fmla="+- 0 0 f169"/>
              <a:gd name="f174" fmla="*/ 10800 f170 1"/>
              <a:gd name="f175" fmla="*/ 10800 f171 1"/>
              <a:gd name="f176" fmla="*/ 10800 f172 1"/>
              <a:gd name="f177" fmla="*/ 10800 f173 1"/>
              <a:gd name="f178" fmla="+- f174 10800 0"/>
              <a:gd name="f179" fmla="+- f175 10800 0"/>
              <a:gd name="f180" fmla="+- f176 10800 0"/>
              <a:gd name="f181" fmla="+- f177 10800 0"/>
              <a:gd name="f182" fmla="+- f179 0 f32"/>
              <a:gd name="f183" fmla="+- f178 0 f32"/>
              <a:gd name="f184" fmla="+- f181 0 f32"/>
              <a:gd name="f185" fmla="+- f180 0 f32"/>
              <a:gd name="f186" fmla="+- 0 0 f182"/>
              <a:gd name="f187" fmla="+- 0 0 f183"/>
              <a:gd name="f188" fmla="+- 0 0 f184"/>
              <a:gd name="f189" fmla="+- 0 0 f185"/>
              <a:gd name="f190" fmla="+- 0 0 f186"/>
              <a:gd name="f191" fmla="+- 0 0 f187"/>
              <a:gd name="f192" fmla="+- 0 0 f188"/>
              <a:gd name="f193" fmla="+- 0 0 f189"/>
              <a:gd name="f194" fmla="at2 f190 f191"/>
              <a:gd name="f195" fmla="at2 f192 f193"/>
              <a:gd name="f196" fmla="+- f194 f4 0"/>
              <a:gd name="f197" fmla="+- f195 f4 0"/>
              <a:gd name="f198" fmla="*/ f196 f10 1"/>
              <a:gd name="f199" fmla="*/ f197 f10 1"/>
              <a:gd name="f200" fmla="*/ f198 1 f3"/>
              <a:gd name="f201" fmla="*/ f199 1 f3"/>
              <a:gd name="f202" fmla="+- 0 0 f200"/>
              <a:gd name="f203" fmla="+- 0 0 f201"/>
              <a:gd name="f204" fmla="val f202"/>
              <a:gd name="f205" fmla="val f203"/>
              <a:gd name="f206" fmla="+- 0 0 f204"/>
              <a:gd name="f207" fmla="+- 0 0 f205"/>
              <a:gd name="f208" fmla="*/ f206 f3 1"/>
              <a:gd name="f209" fmla="*/ f207 f3 1"/>
              <a:gd name="f210" fmla="*/ f208 1 f10"/>
              <a:gd name="f211" fmla="*/ f209 1 f10"/>
              <a:gd name="f212" fmla="+- f210 0 f4"/>
              <a:gd name="f213" fmla="+- f211 0 f4"/>
              <a:gd name="f214" fmla="+- f212 f4 0"/>
              <a:gd name="f215" fmla="+- f213 0 f212"/>
              <a:gd name="f216" fmla="*/ f214 f10 1"/>
              <a:gd name="f217" fmla="+- f215 f2 0"/>
              <a:gd name="f218" fmla="*/ f216 1 f3"/>
              <a:gd name="f219" fmla="?: f215 f215 f217"/>
              <a:gd name="f220" fmla="+- 0 0 f218"/>
              <a:gd name="f221" fmla="+- 0 0 f220"/>
              <a:gd name="f222" fmla="*/ f221 f3 1"/>
              <a:gd name="f223" fmla="*/ f222 1 f10"/>
              <a:gd name="f224" fmla="+- f223 0 f4"/>
              <a:gd name="f225" fmla="cos 1 f224"/>
              <a:gd name="f226" fmla="sin 1 f224"/>
              <a:gd name="f227" fmla="+- 0 0 f225"/>
              <a:gd name="f228" fmla="+- 0 0 f226"/>
              <a:gd name="f229" fmla="+- 0 0 f227"/>
              <a:gd name="f230" fmla="+- 0 0 f228"/>
              <a:gd name="f231" fmla="val f229"/>
              <a:gd name="f232" fmla="val f230"/>
              <a:gd name="f233" fmla="+- 0 0 f231"/>
              <a:gd name="f234" fmla="+- 0 0 f232"/>
              <a:gd name="f235" fmla="*/ f28 f233 1"/>
              <a:gd name="f236" fmla="*/ f28 f234 1"/>
              <a:gd name="f237" fmla="*/ f235 f235 1"/>
              <a:gd name="f238" fmla="*/ f236 f236 1"/>
              <a:gd name="f239" fmla="+- f237 f238 0"/>
              <a:gd name="f240" fmla="sqrt f239"/>
              <a:gd name="f241" fmla="*/ f33 1 f240"/>
              <a:gd name="f242" fmla="*/ f233 f241 1"/>
              <a:gd name="f243" fmla="*/ f234 f241 1"/>
              <a:gd name="f244" fmla="+- f32 0 f242"/>
              <a:gd name="f245" fmla="+- f32 0 f243"/>
            </a:gdLst>
            <a:ahLst>
              <a:ahPolar gdRefAng="f0" minAng="f8" maxAng="f17">
                <a:pos x="f140" y="f141"/>
              </a:ahPolar>
              <a:ahPolar gdRefAng="f1" minAng="f8" maxAng="f17">
                <a:pos x="f142" y="f143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21600" h="21600" stroke="0">
                <a:moveTo>
                  <a:pt x="f244" y="f245"/>
                </a:moveTo>
                <a:arcTo wR="f28" hR="f28" stAng="f212" swAng="f219"/>
                <a:lnTo>
                  <a:pt x="f11" y="f11"/>
                </a:lnTo>
                <a:close/>
              </a:path>
              <a:path w="21600" h="21600" fill="none">
                <a:moveTo>
                  <a:pt x="f244" y="f245"/>
                </a:moveTo>
                <a:arcTo wR="f28" hR="f28" stAng="f212" swAng="f219"/>
              </a:path>
            </a:pathLst>
          </a:custGeom>
          <a:noFill/>
          <a:ln w="9363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8" name="Volný tvar 17"/>
          <p:cNvSpPr/>
          <p:nvPr/>
        </p:nvSpPr>
        <p:spPr>
          <a:xfrm>
            <a:off x="3924357" y="3500277"/>
            <a:ext cx="452518" cy="5205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7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.</a:t>
            </a:r>
          </a:p>
        </p:txBody>
      </p:sp>
      <p:sp>
        <p:nvSpPr>
          <p:cNvPr id="19" name="Volný tvar 18"/>
          <p:cNvSpPr/>
          <p:nvPr/>
        </p:nvSpPr>
        <p:spPr>
          <a:xfrm>
            <a:off x="6156362" y="3068634"/>
            <a:ext cx="2521083" cy="3988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/AC/ = /BC/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Výchoz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218</Words>
  <Application>Microsoft Office PowerPoint</Application>
  <PresentationFormat>Předvádění na obrazovce (4:3)</PresentationFormat>
  <Paragraphs>47</Paragraphs>
  <Slides>7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Výchozí</vt:lpstr>
      <vt:lpstr>Osově souměrné útvary</vt:lpstr>
      <vt:lpstr>Prezentace aplikace PowerPoint</vt:lpstr>
      <vt:lpstr>Prezentace aplikace PowerPoint</vt:lpstr>
      <vt:lpstr>Úkol č. 3: Kolik os souměrnosti mají dané obrazce?</vt:lpstr>
      <vt:lpstr>Úkol č. 1: Z naší abecedy vyber písmena, která jsou osově souměrná.</vt:lpstr>
      <vt:lpstr>Úkol 3: Znáš způsob, jak vyrobit osově souměrné útvary? Pokud ano, tak si nějaký pěkný útvar vyrob a nalep do sešitu.</vt:lpstr>
      <vt:lpstr>Osa úsečky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Osová souměrnost</dc:title>
  <dc:creator>Danuška</dc:creator>
  <dc:description>Autorem materiálu a všech jeho částí, není-li uvedeno jinak, je Mgr. Dana Černíková._x000d_
Dostupné z Metodického portálu www.rvp.cz, ISSN: 1802-4785, financovaného z ESF a státního rozpočtu ČR._x000d_
Provozováno Výzkumným ústavem pedagogickým v Praze.</dc:description>
  <cp:lastModifiedBy>Lokální laboratorní uživatel</cp:lastModifiedBy>
  <cp:revision>17</cp:revision>
  <dcterms:created xsi:type="dcterms:W3CDTF">2011-02-19T20:18:54Z</dcterms:created>
  <dcterms:modified xsi:type="dcterms:W3CDTF">2020-04-28T18:38:20Z</dcterms:modified>
</cp:coreProperties>
</file>