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4" r:id="rId5"/>
    <p:sldId id="275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>
      <p:cViewPr>
        <p:scale>
          <a:sx n="87" d="100"/>
          <a:sy n="87" d="100"/>
        </p:scale>
        <p:origin x="-133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988840"/>
            <a:ext cx="9144000" cy="1470025"/>
          </a:xfrm>
        </p:spPr>
        <p:txBody>
          <a:bodyPr lIns="91440" tIns="45720" rIns="91440" bIns="45720"/>
          <a:lstStyle/>
          <a:p>
            <a:pPr eaLnBrk="1" hangingPunct="1"/>
            <a:r>
              <a:rPr lang="cs-CZ" sz="7200" b="1" dirty="0" smtClean="0">
                <a:solidFill>
                  <a:srgbClr val="990033"/>
                </a:solidFill>
                <a:latin typeface="Arial" charset="0"/>
              </a:rPr>
              <a:t>Elektrický obvod</a:t>
            </a:r>
          </a:p>
        </p:txBody>
      </p:sp>
      <p:pic>
        <p:nvPicPr>
          <p:cNvPr id="6" name="Picture 10" descr="P11104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095" y="3861048"/>
            <a:ext cx="3313113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02" name="Text Box 26"/>
          <p:cNvSpPr txBox="1">
            <a:spLocks noChangeArrowheads="1"/>
          </p:cNvSpPr>
          <p:nvPr/>
        </p:nvSpPr>
        <p:spPr bwMode="auto">
          <a:xfrm>
            <a:off x="179388" y="179388"/>
            <a:ext cx="8556625" cy="629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100" b="1" dirty="0">
                <a:solidFill>
                  <a:srgbClr val="FF0000"/>
                </a:solidFill>
              </a:rPr>
              <a:t>Každý elektrický obvod musí obsahovat </a:t>
            </a:r>
            <a:endParaRPr lang="cs-CZ" sz="31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sz="3100" dirty="0"/>
              <a:t> zdroj elektrického napětí</a:t>
            </a:r>
          </a:p>
          <a:p>
            <a:pPr>
              <a:buFontTx/>
              <a:buChar char="-"/>
            </a:pPr>
            <a:r>
              <a:rPr lang="cs-CZ" sz="3100" dirty="0"/>
              <a:t> spotřebič</a:t>
            </a:r>
          </a:p>
          <a:p>
            <a:pPr>
              <a:buFontTx/>
              <a:buChar char="-"/>
            </a:pPr>
            <a:r>
              <a:rPr lang="cs-CZ" sz="3100" dirty="0"/>
              <a:t> vše </a:t>
            </a:r>
            <a:r>
              <a:rPr lang="cs-CZ" sz="3100" dirty="0" smtClean="0"/>
              <a:t>musí být propojeno </a:t>
            </a:r>
            <a:r>
              <a:rPr lang="cs-CZ" sz="3100" dirty="0"/>
              <a:t>vodiči</a:t>
            </a:r>
          </a:p>
          <a:p>
            <a:endParaRPr lang="cs-CZ" sz="3100" dirty="0">
              <a:solidFill>
                <a:srgbClr val="FF0000"/>
              </a:solidFill>
            </a:endParaRPr>
          </a:p>
          <a:p>
            <a:r>
              <a:rPr lang="cs-CZ" sz="3100" b="1" dirty="0">
                <a:solidFill>
                  <a:srgbClr val="FF0000"/>
                </a:solidFill>
              </a:rPr>
              <a:t>Elektrickým obvodem prochází elektrický proud:</a:t>
            </a:r>
          </a:p>
          <a:p>
            <a:pPr>
              <a:buFontTx/>
              <a:buChar char="-"/>
            </a:pPr>
            <a:r>
              <a:rPr lang="cs-CZ" sz="3100" dirty="0"/>
              <a:t>  je-li v něm zapojen zdroj elektrického napětí;</a:t>
            </a:r>
          </a:p>
          <a:p>
            <a:pPr>
              <a:buFontTx/>
              <a:buChar char="-"/>
            </a:pPr>
            <a:r>
              <a:rPr lang="cs-CZ" sz="3100" dirty="0"/>
              <a:t>  je-li obvod složen z elektrických spotřebičů, které </a:t>
            </a:r>
          </a:p>
          <a:p>
            <a:r>
              <a:rPr lang="cs-CZ" sz="3100" dirty="0"/>
              <a:t>    jsou vodivě spojeny.</a:t>
            </a:r>
          </a:p>
          <a:p>
            <a:endParaRPr lang="cs-CZ" sz="3100" dirty="0">
              <a:solidFill>
                <a:srgbClr val="FF0000"/>
              </a:solidFill>
            </a:endParaRPr>
          </a:p>
          <a:p>
            <a:r>
              <a:rPr lang="cs-CZ" sz="3100" dirty="0"/>
              <a:t>Co může být spotřebičem?</a:t>
            </a:r>
          </a:p>
          <a:p>
            <a:r>
              <a:rPr lang="cs-CZ" sz="3100" dirty="0"/>
              <a:t>např. žárovka, cívka, elektrický zvonek…</a:t>
            </a:r>
          </a:p>
          <a:p>
            <a:endParaRPr lang="cs-CZ" sz="3100" dirty="0"/>
          </a:p>
        </p:txBody>
      </p:sp>
      <p:pic>
        <p:nvPicPr>
          <p:cNvPr id="229431" name="Picture 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7913" y="2428875"/>
            <a:ext cx="2422525" cy="242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29433" name="Picture 5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08488" y="2607564"/>
            <a:ext cx="2819400" cy="20111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9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29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22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29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22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29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229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229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2000"/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/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29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29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229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229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2294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2294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Text Box 2"/>
          <p:cNvSpPr txBox="1">
            <a:spLocks noChangeArrowheads="1"/>
          </p:cNvSpPr>
          <p:nvPr/>
        </p:nvSpPr>
        <p:spPr bwMode="auto">
          <a:xfrm>
            <a:off x="179388" y="203200"/>
            <a:ext cx="8964612" cy="678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900" b="1" dirty="0">
                <a:solidFill>
                  <a:srgbClr val="FF0000"/>
                </a:solidFill>
              </a:rPr>
              <a:t>Co může být vodičem elektrického proudu?</a:t>
            </a:r>
          </a:p>
          <a:p>
            <a:r>
              <a:rPr lang="cs-CZ" sz="2900" dirty="0" smtClean="0"/>
              <a:t>- </a:t>
            </a:r>
            <a:r>
              <a:rPr lang="cs-CZ" sz="2900" dirty="0"/>
              <a:t>kovy</a:t>
            </a:r>
          </a:p>
          <a:p>
            <a:r>
              <a:rPr lang="cs-CZ" sz="2900" dirty="0" smtClean="0"/>
              <a:t>- </a:t>
            </a:r>
            <a:r>
              <a:rPr lang="cs-CZ" sz="2900" dirty="0"/>
              <a:t>vodné roztoky některých látek (např. </a:t>
            </a:r>
            <a:r>
              <a:rPr lang="cs-CZ" sz="2900" dirty="0" err="1"/>
              <a:t>NaCl</a:t>
            </a:r>
            <a:r>
              <a:rPr lang="cs-CZ" sz="2900" dirty="0"/>
              <a:t>)</a:t>
            </a:r>
          </a:p>
          <a:p>
            <a:r>
              <a:rPr lang="cs-CZ" sz="2900" dirty="0" smtClean="0"/>
              <a:t>-  plyny (jen za určitých podmínek -</a:t>
            </a:r>
            <a:r>
              <a:rPr lang="cs-CZ" sz="2800" dirty="0"/>
              <a:t>např. vzduch, kterým proběhne blesk při </a:t>
            </a:r>
            <a:r>
              <a:rPr lang="cs-CZ" sz="2800" dirty="0" smtClean="0"/>
              <a:t>bouřce</a:t>
            </a:r>
            <a:r>
              <a:rPr lang="cs-CZ" sz="2900" dirty="0" smtClean="0"/>
              <a:t>)</a:t>
            </a:r>
          </a:p>
          <a:p>
            <a:endParaRPr lang="cs-CZ" sz="2900" dirty="0">
              <a:solidFill>
                <a:srgbClr val="FF0000"/>
              </a:solidFill>
            </a:endParaRPr>
          </a:p>
          <a:p>
            <a:r>
              <a:rPr lang="cs-CZ" sz="2900" b="1" dirty="0">
                <a:solidFill>
                  <a:srgbClr val="FF0000"/>
                </a:solidFill>
              </a:rPr>
              <a:t>Co může být zdrojem elektrického napětí?</a:t>
            </a:r>
          </a:p>
          <a:p>
            <a:pPr>
              <a:buFontTx/>
              <a:buChar char="-"/>
            </a:pPr>
            <a:r>
              <a:rPr lang="cs-CZ" sz="2900" dirty="0"/>
              <a:t> jeden elektrický článek (monočlánek)</a:t>
            </a:r>
          </a:p>
          <a:p>
            <a:pPr>
              <a:buFontTx/>
              <a:buChar char="-"/>
            </a:pPr>
            <a:r>
              <a:rPr lang="cs-CZ" sz="2900" dirty="0"/>
              <a:t> baterie např. </a:t>
            </a:r>
            <a:r>
              <a:rPr lang="cs-CZ" sz="2900" dirty="0" smtClean="0"/>
              <a:t>z </a:t>
            </a:r>
            <a:r>
              <a:rPr lang="cs-CZ" sz="2900" dirty="0"/>
              <a:t>5 elektrických článků</a:t>
            </a:r>
          </a:p>
          <a:p>
            <a:pPr>
              <a:buFontTx/>
              <a:buChar char="-"/>
            </a:pPr>
            <a:r>
              <a:rPr lang="cs-CZ" sz="2900" dirty="0"/>
              <a:t> elektrická síť</a:t>
            </a:r>
          </a:p>
          <a:p>
            <a:pPr>
              <a:buFontTx/>
              <a:buChar char="-"/>
            </a:pPr>
            <a:endParaRPr lang="cs-CZ" sz="2900" dirty="0">
              <a:solidFill>
                <a:srgbClr val="FF0000"/>
              </a:solidFill>
            </a:endParaRPr>
          </a:p>
          <a:p>
            <a:r>
              <a:rPr lang="cs-CZ" sz="2900" b="1" dirty="0">
                <a:solidFill>
                  <a:srgbClr val="FF0000"/>
                </a:solidFill>
              </a:rPr>
              <a:t>Jak poznáme, že obvodem prochází elektrický proud?</a:t>
            </a:r>
          </a:p>
          <a:p>
            <a:r>
              <a:rPr lang="cs-CZ" sz="2900" dirty="0"/>
              <a:t>Z účinků elektrického proudu – světelný (žárovka svítí)</a:t>
            </a:r>
          </a:p>
          <a:p>
            <a:r>
              <a:rPr lang="cs-CZ" sz="2900" dirty="0"/>
              <a:t>				        – zvukový (zvonek zvoní)</a:t>
            </a:r>
          </a:p>
          <a:p>
            <a:r>
              <a:rPr lang="cs-CZ" sz="2900" dirty="0"/>
              <a:t>				        – tepelný (vodič se zahřívá)</a:t>
            </a:r>
          </a:p>
        </p:txBody>
      </p:sp>
      <p:pic>
        <p:nvPicPr>
          <p:cNvPr id="2396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7713" y="4367212"/>
            <a:ext cx="2381250" cy="2381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3962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2244" y="3859213"/>
            <a:ext cx="3463261" cy="2998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3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3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3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39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39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23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239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2000"/>
                                        <p:tgtEl>
                                          <p:spTgt spid="23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239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2000"/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200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2396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2396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396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2396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44624"/>
            <a:ext cx="9144000" cy="858696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3600" b="1" u="sng" dirty="0">
                <a:solidFill>
                  <a:srgbClr val="FF0000"/>
                </a:solidFill>
              </a:rPr>
              <a:t>Elektrický </a:t>
            </a:r>
            <a:r>
              <a:rPr lang="cs-CZ" sz="3600" b="1" u="sng" dirty="0" smtClean="0">
                <a:solidFill>
                  <a:srgbClr val="FF0000"/>
                </a:solidFill>
              </a:rPr>
              <a:t>obvod</a:t>
            </a:r>
            <a:br>
              <a:rPr lang="cs-CZ" sz="3600" b="1" u="sng" dirty="0" smtClean="0">
                <a:solidFill>
                  <a:srgbClr val="FF0000"/>
                </a:solidFill>
              </a:rPr>
            </a:br>
            <a:endParaRPr lang="cs-CZ" sz="2800" b="1" u="sng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3200" b="1" dirty="0" smtClean="0"/>
              <a:t>Aby </a:t>
            </a:r>
            <a:r>
              <a:rPr lang="cs-CZ" sz="3200" b="1" dirty="0"/>
              <a:t>obvodem procházel el. proud</a:t>
            </a:r>
            <a:r>
              <a:rPr lang="cs-CZ" sz="3200" dirty="0"/>
              <a:t>, musí být </a:t>
            </a:r>
            <a:r>
              <a:rPr lang="cs-CZ" sz="3200" dirty="0" smtClean="0"/>
              <a:t>                                   v </a:t>
            </a:r>
            <a:r>
              <a:rPr lang="cs-CZ" sz="3200" dirty="0"/>
              <a:t>obvodu: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cs-CZ" sz="3200" dirty="0"/>
              <a:t>zdroj elektrického napětí (el. článek, baterie, el. síť)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cs-CZ" sz="3200" dirty="0"/>
              <a:t>všechny součástky vodivě propojeny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cs-CZ" sz="3200" dirty="0"/>
              <a:t>uzavřený spínač</a:t>
            </a:r>
          </a:p>
          <a:p>
            <a:pPr marL="457200" indent="-457200">
              <a:defRPr/>
            </a:pPr>
            <a:endParaRPr lang="cs-CZ" sz="2000" dirty="0"/>
          </a:p>
          <a:p>
            <a:pPr marL="457200" indent="-457200">
              <a:defRPr/>
            </a:pPr>
            <a:r>
              <a:rPr lang="cs-CZ" sz="3200" b="1" dirty="0"/>
              <a:t>Elektrické vodiče </a:t>
            </a:r>
            <a:r>
              <a:rPr lang="cs-CZ" sz="3200" dirty="0"/>
              <a:t>– vedou el. proud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cs-CZ" sz="3200" dirty="0"/>
              <a:t>Kovy (obsahují volné elektrony), tuha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cs-CZ" sz="3200" dirty="0"/>
              <a:t>Kapaliny – </a:t>
            </a:r>
            <a:r>
              <a:rPr lang="cs-CZ" sz="3200" dirty="0" smtClean="0"/>
              <a:t>např. vodný </a:t>
            </a:r>
            <a:r>
              <a:rPr lang="cs-CZ" sz="3200" dirty="0"/>
              <a:t>roztok kuchyňské soli (</a:t>
            </a:r>
            <a:r>
              <a:rPr lang="cs-CZ" sz="3200" dirty="0" smtClean="0"/>
              <a:t>obsahuje </a:t>
            </a:r>
            <a:r>
              <a:rPr lang="cs-CZ" sz="3200" dirty="0"/>
              <a:t>volné ionty)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cs-CZ" sz="3200" dirty="0"/>
              <a:t>Plyny – ionizovaný plyn (obsahuje volné ionty) – </a:t>
            </a:r>
            <a:r>
              <a:rPr lang="cs-CZ" sz="3200" dirty="0" smtClean="0"/>
              <a:t>např. vzduch, kterým proběhne blesk při bouřce</a:t>
            </a:r>
            <a:endParaRPr lang="cs-CZ" sz="3200" dirty="0"/>
          </a:p>
          <a:p>
            <a:pPr marL="457200" indent="-457200">
              <a:defRPr/>
            </a:pPr>
            <a:endParaRPr lang="cs-CZ" sz="3200" dirty="0"/>
          </a:p>
          <a:p>
            <a:pPr marL="457200" indent="-457200">
              <a:defRPr/>
            </a:pPr>
            <a:endParaRPr lang="cs-CZ" sz="3200" dirty="0"/>
          </a:p>
          <a:p>
            <a:pPr marL="457200" indent="-457200">
              <a:buFontTx/>
              <a:buAutoNum type="alphaLcParenR"/>
              <a:defRPr/>
            </a:pPr>
            <a:endParaRPr lang="cs-CZ" sz="3200" dirty="0"/>
          </a:p>
        </p:txBody>
      </p:sp>
      <p:pic>
        <p:nvPicPr>
          <p:cNvPr id="4" name="Picture 6" descr="MCj043266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442" y="44624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9449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délník 1"/>
          <p:cNvSpPr>
            <a:spLocks noChangeArrowheads="1"/>
          </p:cNvSpPr>
          <p:nvPr/>
        </p:nvSpPr>
        <p:spPr bwMode="auto">
          <a:xfrm>
            <a:off x="0" y="416853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cs-CZ" sz="3200" b="1" dirty="0"/>
              <a:t>Elektrické nevodiče (izolanty)</a:t>
            </a:r>
          </a:p>
          <a:p>
            <a:pPr marL="457200" indent="-457200">
              <a:buFontTx/>
              <a:buAutoNum type="alphaLcParenR"/>
            </a:pPr>
            <a:r>
              <a:rPr lang="cs-CZ" sz="3200" dirty="0"/>
              <a:t>Pevné – plast, guma, keramika</a:t>
            </a:r>
          </a:p>
          <a:p>
            <a:pPr marL="457200" indent="-457200">
              <a:buFontTx/>
              <a:buAutoNum type="alphaLcParenR"/>
            </a:pPr>
            <a:r>
              <a:rPr lang="cs-CZ" sz="3200" dirty="0"/>
              <a:t>Kapalné – destilovaná voda</a:t>
            </a:r>
          </a:p>
          <a:p>
            <a:pPr marL="457200" indent="-457200">
              <a:buFontTx/>
              <a:buAutoNum type="alphaLcParenR"/>
            </a:pPr>
            <a:r>
              <a:rPr lang="cs-CZ" sz="3200" dirty="0"/>
              <a:t>Plynné – vzduch za jasného dne, vzduch v místnosti</a:t>
            </a:r>
          </a:p>
          <a:p>
            <a:pPr marL="457200" indent="-457200"/>
            <a:endParaRPr lang="cs-CZ" sz="3200" dirty="0"/>
          </a:p>
          <a:p>
            <a:pPr marL="457200" indent="-457200"/>
            <a:r>
              <a:rPr lang="cs-CZ" sz="3200" b="1" dirty="0"/>
              <a:t>Účinky elektrického proudu</a:t>
            </a:r>
            <a:endParaRPr lang="cs-CZ" sz="3200" dirty="0"/>
          </a:p>
          <a:p>
            <a:pPr marL="457200" indent="-457200">
              <a:buFontTx/>
              <a:buAutoNum type="alphaLcParenR"/>
            </a:pPr>
            <a:r>
              <a:rPr lang="cs-CZ" sz="3200" dirty="0"/>
              <a:t>Světelné – žárovka</a:t>
            </a:r>
          </a:p>
          <a:p>
            <a:pPr marL="457200" indent="-457200">
              <a:buFontTx/>
              <a:buAutoNum type="alphaLcParenR"/>
            </a:pPr>
            <a:r>
              <a:rPr lang="cs-CZ" sz="3200" dirty="0"/>
              <a:t>Tepelné – spirála u rychlovarné konvice</a:t>
            </a:r>
          </a:p>
          <a:p>
            <a:pPr marL="457200" indent="-457200">
              <a:buFontTx/>
              <a:buAutoNum type="alphaLcParenR"/>
            </a:pPr>
            <a:r>
              <a:rPr lang="cs-CZ" sz="3200" dirty="0"/>
              <a:t>A</a:t>
            </a:r>
            <a:r>
              <a:rPr lang="cs-CZ" sz="3200" dirty="0" smtClean="0"/>
              <a:t>kustické </a:t>
            </a:r>
            <a:r>
              <a:rPr lang="cs-CZ" sz="3200" dirty="0"/>
              <a:t>(zvukové) - zvonek</a:t>
            </a:r>
          </a:p>
        </p:txBody>
      </p:sp>
      <p:pic>
        <p:nvPicPr>
          <p:cNvPr id="3" name="Picture 6" descr="MCj043266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442" y="44624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6102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189</Words>
  <Application>Microsoft Office PowerPoint</Application>
  <PresentationFormat>Předvádění na obrazovce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Elektrický obvod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Elektrický obvod</dc:title>
  <dc:creator>Tuzar</dc:creator>
  <cp:lastModifiedBy>Lokální laboratorní uživatel</cp:lastModifiedBy>
  <cp:revision>46</cp:revision>
  <dcterms:modified xsi:type="dcterms:W3CDTF">2020-04-26T23:17:38Z</dcterms:modified>
</cp:coreProperties>
</file>