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sldIdLst>
    <p:sldId id="256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32033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0880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702341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67DD-813A-42EB-8617-CCD67D1E94E4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51805-D11F-4BCE-B7DE-A4EB4C4D93E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837365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490B4-D77F-4168-9374-8779040AC387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4362-ABE0-4857-BFF5-D5CC93F779C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542681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7D-8D60-4E1F-A845-F7004A57846B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DF69-F266-4843-B5A6-6CFA0DCC16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426339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84EA1-989A-4683-96CD-582FECDCA6EE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9CA67-AAF1-4E73-96A3-01865630D63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050686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F8E8E-C452-411D-9CE1-5553A95E9196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BD607-700C-4445-A597-D7578AFFB0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336132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3A3C4-CE0C-4533-B71E-0C46BCA4EE4F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7130B-3842-4367-9744-9F70F792DEA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957679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D679A-67FC-45AA-B8C5-AD38FB931CC4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FE3C-37B7-4384-A569-EF5BFD8FF43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952315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FD541-9485-439A-8D10-563EEB97E7D0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21A04-6C22-408E-A177-CC24E466D77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33363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20377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80919-7D1A-4811-9AFA-1F2BF079ABBB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6C02A-A460-4514-892A-67E9900D1E9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314060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8424A-F585-4610-895E-1B0947AB4666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25D4B-4C36-4302-BC5B-4B1E1EC2163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692030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31925-A516-4E9D-B65B-C7385F089A43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7207D-D2D6-406A-B3DF-F860A57381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802329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506F6-1588-45B1-98AF-383397C5A906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167B6-A79A-4F1F-9D3E-CF217B553D5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64492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26655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67021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78260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2436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39225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11127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05318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69CCC-BF02-4B21-AC92-7EF347C850C9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7FCF-A690-47FC-A9DD-38255A4D1A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61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2A2CB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76EF21-48FB-418D-95F5-1B970000772D}" type="datetime1">
              <a:rPr lang="cs-CZ"/>
              <a:pPr>
                <a:defRPr/>
              </a:pPr>
              <a:t>20.04.2020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Dostupné z Metodického portálu www.rvp.cz, ISSN: 1802-4785, financovaného z ESF a státního rozpočtu ČR. Provozováno Výzkumným ústavem pedagogickým v Praze.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8656B8-C93D-446C-9063-01C2FE82DF8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54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 spd="slow">
    <p:push dir="u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AEC0D-65A4-4746-B35B-73990F36D1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VOLNÉ ROVNOBĚŽNÉ PROMÍTÁNÍ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65C55F-E588-4123-BA53-1F3C5F0CC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KVÁDR</a:t>
            </a:r>
          </a:p>
        </p:txBody>
      </p:sp>
    </p:spTree>
    <p:extLst>
      <p:ext uri="{BB962C8B-B14F-4D97-AF65-F5344CB8AC3E}">
        <p14:creationId xmlns:p14="http://schemas.microsoft.com/office/powerpoint/2010/main" val="2955918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093A309-668B-4B4A-A092-19110CAA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ZNÍ: Jak sestrojit níže uvedené obrázky?</a:t>
            </a:r>
          </a:p>
        </p:txBody>
      </p:sp>
      <p:pic>
        <p:nvPicPr>
          <p:cNvPr id="1026" name="Picture 2" descr="Matematika pro každého">
            <a:extLst>
              <a:ext uri="{FF2B5EF4-FFF2-40B4-BE49-F238E27FC236}">
                <a16:creationId xmlns:a16="http://schemas.microsoft.com/office/drawing/2014/main" id="{F5C55A6B-4E9B-4B53-B394-D6A4E8AE1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578" y="1357900"/>
            <a:ext cx="2307772" cy="22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onstrukce jehlanu a jeho sítě">
            <a:extLst>
              <a:ext uri="{FF2B5EF4-FFF2-40B4-BE49-F238E27FC236}">
                <a16:creationId xmlns:a16="http://schemas.microsoft.com/office/drawing/2014/main" id="{0D6B9A1A-30E7-4091-8A08-3A55D4B54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17" y="4149217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bjem kvádru – řešený příklad | Studijni-svet.cz">
            <a:extLst>
              <a:ext uri="{FF2B5EF4-FFF2-40B4-BE49-F238E27FC236}">
                <a16:creationId xmlns:a16="http://schemas.microsoft.com/office/drawing/2014/main" id="{43DF1601-DF2F-41FC-B047-4773D0D73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453" y="3464801"/>
            <a:ext cx="2802707" cy="203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plomová práce - Stereometrie">
            <a:extLst>
              <a:ext uri="{FF2B5EF4-FFF2-40B4-BE49-F238E27FC236}">
                <a16:creationId xmlns:a16="http://schemas.microsoft.com/office/drawing/2014/main" id="{AA073BE2-1035-4D49-861E-689627207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160" y="4237486"/>
            <a:ext cx="2200275" cy="229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ehnalová Sabina =): Trojboký hranol + síť">
            <a:extLst>
              <a:ext uri="{FF2B5EF4-FFF2-40B4-BE49-F238E27FC236}">
                <a16:creationId xmlns:a16="http://schemas.microsoft.com/office/drawing/2014/main" id="{A53BFE03-66CF-45B1-94BE-FAFBF115F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94" y="1743755"/>
            <a:ext cx="3177233" cy="22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41100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D53EF-5BEE-4AC9-8A70-714061AB5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VOLNÉ ROVNOBĚŽNÉ PROMÍTÁNÍ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71AEE6-9CBA-40F3-A008-DB1196A9D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jedna z variant jak zobrazit těleso (3D) na papíře (2D). </a:t>
            </a:r>
          </a:p>
          <a:p>
            <a:r>
              <a:rPr lang="cs-CZ" dirty="0"/>
              <a:t>Existují u ní některé zásady, které je třeba dodržet. Shrnu je do bodů. V konstrukci pak uvidíš jejich praktické užití.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Úhel 45°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Poloviční velikost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Co nevidím, je čárkované</a:t>
            </a:r>
          </a:p>
        </p:txBody>
      </p:sp>
    </p:spTree>
    <p:extLst>
      <p:ext uri="{BB962C8B-B14F-4D97-AF65-F5344CB8AC3E}">
        <p14:creationId xmlns:p14="http://schemas.microsoft.com/office/powerpoint/2010/main" val="196649195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093A309-668B-4B4A-A092-19110CAA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Naučíme se jak sestrojit obraz kvádru.</a:t>
            </a:r>
          </a:p>
        </p:txBody>
      </p:sp>
      <p:pic>
        <p:nvPicPr>
          <p:cNvPr id="8" name="Picture 6" descr="Objem kvádru – řešený příklad | Studijni-svet.cz">
            <a:extLst>
              <a:ext uri="{FF2B5EF4-FFF2-40B4-BE49-F238E27FC236}">
                <a16:creationId xmlns:a16="http://schemas.microsoft.com/office/drawing/2014/main" id="{370593FC-DCB0-4603-A12A-2CCD3CA45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28880"/>
            <a:ext cx="4751110" cy="345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11801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Obrázek 1027">
            <a:extLst>
              <a:ext uri="{FF2B5EF4-FFF2-40B4-BE49-F238E27FC236}">
                <a16:creationId xmlns:a16="http://schemas.microsoft.com/office/drawing/2014/main" id="{ECE9C379-DF4C-4E5B-9933-E2FEBC65F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92" y="2215010"/>
            <a:ext cx="4755292" cy="3450635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F093A309-668B-4B4A-A092-19110CAA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úhel 45°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00C0663-FF81-4F5D-A8EF-B8A0E341A95D}"/>
              </a:ext>
            </a:extLst>
          </p:cNvPr>
          <p:cNvSpPr txBox="1"/>
          <p:nvPr/>
        </p:nvSpPr>
        <p:spPr>
          <a:xfrm>
            <a:off x="6212264" y="2553986"/>
            <a:ext cx="2303087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/>
              <a:t>Všechny tyto úhly musí měřit přesně 45°</a:t>
            </a:r>
          </a:p>
        </p:txBody>
      </p:sp>
      <p:sp>
        <p:nvSpPr>
          <p:cNvPr id="3" name="Oblouk 2">
            <a:extLst>
              <a:ext uri="{FF2B5EF4-FFF2-40B4-BE49-F238E27FC236}">
                <a16:creationId xmlns:a16="http://schemas.microsoft.com/office/drawing/2014/main" id="{D8649CC0-17A0-4A6F-8945-5C7D9000E633}"/>
              </a:ext>
            </a:extLst>
          </p:cNvPr>
          <p:cNvSpPr/>
          <p:nvPr/>
        </p:nvSpPr>
        <p:spPr>
          <a:xfrm rot="862184">
            <a:off x="3972757" y="2773050"/>
            <a:ext cx="914400" cy="914400"/>
          </a:xfrm>
          <a:prstGeom prst="arc">
            <a:avLst>
              <a:gd name="adj1" fmla="val 16200000"/>
              <a:gd name="adj2" fmla="val 21088871"/>
            </a:avLst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louk 5">
            <a:extLst>
              <a:ext uri="{FF2B5EF4-FFF2-40B4-BE49-F238E27FC236}">
                <a16:creationId xmlns:a16="http://schemas.microsoft.com/office/drawing/2014/main" id="{6C6E5A83-299F-4562-A75E-4BC24D49B144}"/>
              </a:ext>
            </a:extLst>
          </p:cNvPr>
          <p:cNvSpPr/>
          <p:nvPr/>
        </p:nvSpPr>
        <p:spPr>
          <a:xfrm rot="862184">
            <a:off x="1207392" y="4670935"/>
            <a:ext cx="914400" cy="914400"/>
          </a:xfrm>
          <a:prstGeom prst="arc">
            <a:avLst>
              <a:gd name="adj1" fmla="val 16200000"/>
              <a:gd name="adj2" fmla="val 21088871"/>
            </a:avLst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louk 6">
            <a:extLst>
              <a:ext uri="{FF2B5EF4-FFF2-40B4-BE49-F238E27FC236}">
                <a16:creationId xmlns:a16="http://schemas.microsoft.com/office/drawing/2014/main" id="{8E4F502D-F2B1-4020-8B99-8AB3707EE0CF}"/>
              </a:ext>
            </a:extLst>
          </p:cNvPr>
          <p:cNvSpPr/>
          <p:nvPr/>
        </p:nvSpPr>
        <p:spPr>
          <a:xfrm rot="862184">
            <a:off x="4074994" y="4652081"/>
            <a:ext cx="914400" cy="914400"/>
          </a:xfrm>
          <a:prstGeom prst="arc">
            <a:avLst>
              <a:gd name="adj1" fmla="val 16200000"/>
              <a:gd name="adj2" fmla="val 21088871"/>
            </a:avLst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louk 7">
            <a:extLst>
              <a:ext uri="{FF2B5EF4-FFF2-40B4-BE49-F238E27FC236}">
                <a16:creationId xmlns:a16="http://schemas.microsoft.com/office/drawing/2014/main" id="{9CC06877-0DC8-45B4-B2A0-381621647492}"/>
              </a:ext>
            </a:extLst>
          </p:cNvPr>
          <p:cNvSpPr/>
          <p:nvPr/>
        </p:nvSpPr>
        <p:spPr>
          <a:xfrm rot="862184">
            <a:off x="1219851" y="2762071"/>
            <a:ext cx="914400" cy="914400"/>
          </a:xfrm>
          <a:prstGeom prst="arc">
            <a:avLst>
              <a:gd name="adj1" fmla="val 16200000"/>
              <a:gd name="adj2" fmla="val 21088871"/>
            </a:avLst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FB49011C-82C2-4125-9FC1-400E72D84264}"/>
              </a:ext>
            </a:extLst>
          </p:cNvPr>
          <p:cNvCxnSpPr>
            <a:cxnSpLocks/>
          </p:cNvCxnSpPr>
          <p:nvPr/>
        </p:nvCxnSpPr>
        <p:spPr>
          <a:xfrm flipV="1">
            <a:off x="4151939" y="5129756"/>
            <a:ext cx="2282677" cy="34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1F836C72-49C1-40DB-86D8-B03B43D8E3A8}"/>
              </a:ext>
            </a:extLst>
          </p:cNvPr>
          <p:cNvCxnSpPr>
            <a:cxnSpLocks/>
          </p:cNvCxnSpPr>
          <p:nvPr/>
        </p:nvCxnSpPr>
        <p:spPr>
          <a:xfrm flipV="1">
            <a:off x="4142201" y="3230251"/>
            <a:ext cx="2282677" cy="34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99687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Obrázek 22">
            <a:extLst>
              <a:ext uri="{FF2B5EF4-FFF2-40B4-BE49-F238E27FC236}">
                <a16:creationId xmlns:a16="http://schemas.microsoft.com/office/drawing/2014/main" id="{671F03EE-A16A-49A3-A043-E9E0CBE33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22" y="2135012"/>
            <a:ext cx="4755292" cy="3450635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F093A309-668B-4B4A-A092-19110CAA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poloviční velikost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00C0663-FF81-4F5D-A8EF-B8A0E341A95D}"/>
              </a:ext>
            </a:extLst>
          </p:cNvPr>
          <p:cNvSpPr txBox="1"/>
          <p:nvPr/>
        </p:nvSpPr>
        <p:spPr>
          <a:xfrm>
            <a:off x="6535221" y="1228841"/>
            <a:ext cx="2303087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/>
              <a:t>Všechny tyto hrany se nanáší v poloviční velikosti oproti skutečnosti. Tzn. měří-li tato hrana ve skutečnosti 8 cm, já změřím pouze 4 cm!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03483408-041B-491C-BEF4-E94A892FEA07}"/>
              </a:ext>
            </a:extLst>
          </p:cNvPr>
          <p:cNvCxnSpPr>
            <a:cxnSpLocks/>
          </p:cNvCxnSpPr>
          <p:nvPr/>
        </p:nvCxnSpPr>
        <p:spPr>
          <a:xfrm flipH="1" flipV="1">
            <a:off x="1630837" y="2748658"/>
            <a:ext cx="4986780" cy="6803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249C8653-E06E-4E36-AF9E-327C9C842EC6}"/>
              </a:ext>
            </a:extLst>
          </p:cNvPr>
          <p:cNvCxnSpPr>
            <a:cxnSpLocks/>
          </p:cNvCxnSpPr>
          <p:nvPr/>
        </p:nvCxnSpPr>
        <p:spPr>
          <a:xfrm flipH="1">
            <a:off x="4336330" y="2630079"/>
            <a:ext cx="2281286" cy="2450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222904F9-510F-4004-8F79-3801C38027AB}"/>
              </a:ext>
            </a:extLst>
          </p:cNvPr>
          <p:cNvCxnSpPr>
            <a:cxnSpLocks/>
          </p:cNvCxnSpPr>
          <p:nvPr/>
        </p:nvCxnSpPr>
        <p:spPr>
          <a:xfrm flipH="1">
            <a:off x="1630837" y="4298623"/>
            <a:ext cx="4986780" cy="4430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9AF175B6-E434-4B40-BCAA-AC263D6472FA}"/>
              </a:ext>
            </a:extLst>
          </p:cNvPr>
          <p:cNvCxnSpPr>
            <a:cxnSpLocks/>
          </p:cNvCxnSpPr>
          <p:nvPr/>
        </p:nvCxnSpPr>
        <p:spPr>
          <a:xfrm flipH="1" flipV="1">
            <a:off x="4336330" y="4793689"/>
            <a:ext cx="2281287" cy="3736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34193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1D0EDE87-2341-4636-BC7B-51D7E8230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07" y="1995913"/>
            <a:ext cx="4755292" cy="3450635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F093A309-668B-4B4A-A092-19110CAA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co nevidím, je čárkované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00C0663-FF81-4F5D-A8EF-B8A0E341A95D}"/>
              </a:ext>
            </a:extLst>
          </p:cNvPr>
          <p:cNvSpPr txBox="1"/>
          <p:nvPr/>
        </p:nvSpPr>
        <p:spPr>
          <a:xfrm>
            <a:off x="5759777" y="2062461"/>
            <a:ext cx="3031397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/>
              <a:t>Představím si těleso v tomto postavení jako by bylo neprůhledné. Ty hrany, které bych neviděl, vyznačím čárkovaně. </a:t>
            </a:r>
          </a:p>
        </p:txBody>
      </p:sp>
    </p:spTree>
    <p:extLst>
      <p:ext uri="{BB962C8B-B14F-4D97-AF65-F5344CB8AC3E}">
        <p14:creationId xmlns:p14="http://schemas.microsoft.com/office/powerpoint/2010/main" val="340695521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79122C41-C86A-41BD-9903-5E80A7874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Můžeme to tedy vyzkoušet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0EE676-F5C0-4D87-810E-066DCD987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Připrav si pravítka, úhloměr, kružítko, tužky</a:t>
            </a:r>
          </a:p>
          <a:p>
            <a:r>
              <a:rPr lang="cs-CZ" dirty="0"/>
              <a:t>Začni rýsovat velmi tence.</a:t>
            </a:r>
          </a:p>
          <a:p>
            <a:r>
              <a:rPr lang="cs-CZ" dirty="0"/>
              <a:t>Postupuj podle toho, jak se rozvíjí obrázek. Čili krok po kroku. </a:t>
            </a:r>
          </a:p>
          <a:p>
            <a:r>
              <a:rPr lang="cs-CZ" dirty="0"/>
              <a:t>Na závěr se vyznačuje viditelnost. Tzn. všechny čáry obtáhni silněji. Pozor některé plnou čarou, některé jen přerušovanou. Vůbec negumuj!</a:t>
            </a:r>
          </a:p>
        </p:txBody>
      </p:sp>
    </p:spTree>
    <p:extLst>
      <p:ext uri="{BB962C8B-B14F-4D97-AF65-F5344CB8AC3E}">
        <p14:creationId xmlns:p14="http://schemas.microsoft.com/office/powerpoint/2010/main" val="275385234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4" name="Line 80"/>
          <p:cNvSpPr>
            <a:spLocks noChangeShapeType="1"/>
          </p:cNvSpPr>
          <p:nvPr/>
        </p:nvSpPr>
        <p:spPr bwMode="auto">
          <a:xfrm flipV="1">
            <a:off x="4491038" y="5326063"/>
            <a:ext cx="1008062" cy="9366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09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latin typeface="Arial" charset="0"/>
              </a:rPr>
              <a:t>Kvádr ve volném rovnoběžném promítání</a:t>
            </a:r>
          </a:p>
        </p:txBody>
      </p:sp>
      <p:sp>
        <p:nvSpPr>
          <p:cNvPr id="16443" name="Rectangle 59"/>
          <p:cNvSpPr>
            <a:spLocks/>
          </p:cNvSpPr>
          <p:nvPr/>
        </p:nvSpPr>
        <p:spPr bwMode="auto">
          <a:xfrm>
            <a:off x="611188" y="1916113"/>
            <a:ext cx="7489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Postup konstrukce kvádru s délkami hran 8 cm, 6 cm a 5 cm:</a:t>
            </a:r>
          </a:p>
        </p:txBody>
      </p:sp>
      <p:sp>
        <p:nvSpPr>
          <p:cNvPr id="16444" name="Rectangle 60"/>
          <p:cNvSpPr>
            <a:spLocks noChangeAspect="1" noChangeArrowheads="1"/>
          </p:cNvSpPr>
          <p:nvPr/>
        </p:nvSpPr>
        <p:spPr bwMode="auto">
          <a:xfrm rot="10800000">
            <a:off x="4494213" y="4102100"/>
            <a:ext cx="2879725" cy="21590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46" name="Rectangle 62"/>
          <p:cNvSpPr>
            <a:spLocks/>
          </p:cNvSpPr>
          <p:nvPr/>
        </p:nvSpPr>
        <p:spPr bwMode="auto">
          <a:xfrm>
            <a:off x="179388" y="4221163"/>
            <a:ext cx="34559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1. obdélník a = 8 cm, c = 5 cm</a:t>
            </a:r>
          </a:p>
        </p:txBody>
      </p:sp>
      <p:sp>
        <p:nvSpPr>
          <p:cNvPr id="16447" name="Rectangle 63"/>
          <p:cNvSpPr>
            <a:spLocks/>
          </p:cNvSpPr>
          <p:nvPr/>
        </p:nvSpPr>
        <p:spPr bwMode="auto">
          <a:xfrm>
            <a:off x="179388" y="4652963"/>
            <a:ext cx="38163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2. úhel 45° z vrcholů obdélníku</a:t>
            </a:r>
          </a:p>
        </p:txBody>
      </p:sp>
      <p:sp>
        <p:nvSpPr>
          <p:cNvPr id="16448" name="Rectangle 64"/>
          <p:cNvSpPr>
            <a:spLocks/>
          </p:cNvSpPr>
          <p:nvPr/>
        </p:nvSpPr>
        <p:spPr bwMode="auto">
          <a:xfrm>
            <a:off x="179388" y="5086350"/>
            <a:ext cx="39608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3. ½ délky boční hrany </a:t>
            </a:r>
            <a:r>
              <a:rPr kumimoji="0" lang="cs-CZ" sz="1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</a:t>
            </a: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naneseme  na šikmé hrany – 3 cm</a:t>
            </a:r>
          </a:p>
        </p:txBody>
      </p:sp>
      <p:sp>
        <p:nvSpPr>
          <p:cNvPr id="16449" name="Rectangle 65"/>
          <p:cNvSpPr>
            <a:spLocks/>
          </p:cNvSpPr>
          <p:nvPr/>
        </p:nvSpPr>
        <p:spPr bwMode="auto">
          <a:xfrm>
            <a:off x="179388" y="5805488"/>
            <a:ext cx="2808287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4. viditelnost hran</a:t>
            </a:r>
          </a:p>
        </p:txBody>
      </p:sp>
      <p:sp>
        <p:nvSpPr>
          <p:cNvPr id="16450" name="Line 66"/>
          <p:cNvSpPr>
            <a:spLocks noChangeShapeType="1"/>
          </p:cNvSpPr>
          <p:nvPr/>
        </p:nvSpPr>
        <p:spPr bwMode="auto">
          <a:xfrm flipV="1">
            <a:off x="4491038" y="5326063"/>
            <a:ext cx="1008062" cy="9366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51" name="Line 67"/>
          <p:cNvSpPr>
            <a:spLocks noChangeShapeType="1"/>
          </p:cNvSpPr>
          <p:nvPr/>
        </p:nvSpPr>
        <p:spPr bwMode="auto">
          <a:xfrm flipV="1">
            <a:off x="4491038" y="3165475"/>
            <a:ext cx="1008062" cy="9366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52" name="Line 68"/>
          <p:cNvSpPr>
            <a:spLocks noChangeShapeType="1"/>
          </p:cNvSpPr>
          <p:nvPr/>
        </p:nvSpPr>
        <p:spPr bwMode="auto">
          <a:xfrm flipV="1">
            <a:off x="7373938" y="3165475"/>
            <a:ext cx="1008062" cy="9366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53" name="Line 69"/>
          <p:cNvSpPr>
            <a:spLocks noChangeShapeType="1"/>
          </p:cNvSpPr>
          <p:nvPr/>
        </p:nvSpPr>
        <p:spPr bwMode="auto">
          <a:xfrm flipV="1">
            <a:off x="7373938" y="5326063"/>
            <a:ext cx="1008062" cy="9366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54" name="Arc 70"/>
          <p:cNvSpPr>
            <a:spLocks/>
          </p:cNvSpPr>
          <p:nvPr/>
        </p:nvSpPr>
        <p:spPr bwMode="auto">
          <a:xfrm rot="17682463" flipV="1">
            <a:off x="4845844" y="5930107"/>
            <a:ext cx="260350" cy="290512"/>
          </a:xfrm>
          <a:custGeom>
            <a:avLst/>
            <a:gdLst>
              <a:gd name="T0" fmla="*/ 0 w 21600"/>
              <a:gd name="T1" fmla="*/ 0 h 24314"/>
              <a:gd name="T2" fmla="*/ 258289 w 21600"/>
              <a:gd name="T3" fmla="*/ 290512 h 24314"/>
              <a:gd name="T4" fmla="*/ 0 w 21600"/>
              <a:gd name="T5" fmla="*/ 258084 h 24314"/>
              <a:gd name="T6" fmla="*/ 0 60000 65536"/>
              <a:gd name="T7" fmla="*/ 0 60000 65536"/>
              <a:gd name="T8" fmla="*/ 0 60000 65536"/>
              <a:gd name="T9" fmla="*/ 0 w 21600"/>
              <a:gd name="T10" fmla="*/ 0 h 24314"/>
              <a:gd name="T11" fmla="*/ 21600 w 21600"/>
              <a:gd name="T12" fmla="*/ 24314 h 24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31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07"/>
                  <a:pt x="21542" y="23413"/>
                  <a:pt x="21428" y="24313"/>
                </a:cubicBezTo>
              </a:path>
              <a:path w="21600" h="2431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07"/>
                  <a:pt x="21542" y="23413"/>
                  <a:pt x="21428" y="24313"/>
                </a:cubicBezTo>
                <a:lnTo>
                  <a:pt x="0" y="21600"/>
                </a:lnTo>
                <a:close/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55" name="Rectangle 71"/>
          <p:cNvSpPr>
            <a:spLocks/>
          </p:cNvSpPr>
          <p:nvPr/>
        </p:nvSpPr>
        <p:spPr bwMode="auto">
          <a:xfrm>
            <a:off x="5003800" y="5876925"/>
            <a:ext cx="5048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45°</a:t>
            </a:r>
          </a:p>
        </p:txBody>
      </p:sp>
      <p:sp>
        <p:nvSpPr>
          <p:cNvPr id="16456" name="Arc 72"/>
          <p:cNvSpPr>
            <a:spLocks/>
          </p:cNvSpPr>
          <p:nvPr/>
        </p:nvSpPr>
        <p:spPr bwMode="auto">
          <a:xfrm rot="15468376" flipV="1">
            <a:off x="5095875" y="5451476"/>
            <a:ext cx="249237" cy="271462"/>
          </a:xfrm>
          <a:custGeom>
            <a:avLst/>
            <a:gdLst>
              <a:gd name="T0" fmla="*/ 92697 w 18614"/>
              <a:gd name="T1" fmla="*/ 0 h 20461"/>
              <a:gd name="T2" fmla="*/ 249237 w 18614"/>
              <a:gd name="T3" fmla="*/ 126079 h 20461"/>
              <a:gd name="T4" fmla="*/ 0 w 18614"/>
              <a:gd name="T5" fmla="*/ 271462 h 20461"/>
              <a:gd name="T6" fmla="*/ 0 60000 65536"/>
              <a:gd name="T7" fmla="*/ 0 60000 65536"/>
              <a:gd name="T8" fmla="*/ 0 60000 65536"/>
              <a:gd name="T9" fmla="*/ 0 w 18614"/>
              <a:gd name="T10" fmla="*/ 0 h 20461"/>
              <a:gd name="T11" fmla="*/ 18614 w 18614"/>
              <a:gd name="T12" fmla="*/ 20461 h 204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14" h="20461" fill="none" extrusionOk="0">
                <a:moveTo>
                  <a:pt x="6922" y="0"/>
                </a:moveTo>
                <a:cubicBezTo>
                  <a:pt x="11834" y="1662"/>
                  <a:pt x="15983" y="5034"/>
                  <a:pt x="18614" y="9502"/>
                </a:cubicBezTo>
              </a:path>
              <a:path w="18614" h="20461" stroke="0" extrusionOk="0">
                <a:moveTo>
                  <a:pt x="6922" y="0"/>
                </a:moveTo>
                <a:cubicBezTo>
                  <a:pt x="11834" y="1662"/>
                  <a:pt x="15983" y="5034"/>
                  <a:pt x="18614" y="9502"/>
                </a:cubicBezTo>
                <a:lnTo>
                  <a:pt x="0" y="20461"/>
                </a:lnTo>
                <a:close/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57" name="Line 73"/>
          <p:cNvSpPr>
            <a:spLocks noChangeShapeType="1"/>
          </p:cNvSpPr>
          <p:nvPr/>
        </p:nvSpPr>
        <p:spPr bwMode="auto">
          <a:xfrm>
            <a:off x="5297488" y="3357563"/>
            <a:ext cx="0" cy="21590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58" name="Line 74"/>
          <p:cNvSpPr>
            <a:spLocks noChangeShapeType="1"/>
          </p:cNvSpPr>
          <p:nvPr/>
        </p:nvSpPr>
        <p:spPr bwMode="auto">
          <a:xfrm flipH="1">
            <a:off x="8175625" y="3357563"/>
            <a:ext cx="6350" cy="2159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59" name="Line 75"/>
          <p:cNvSpPr>
            <a:spLocks noChangeShapeType="1"/>
          </p:cNvSpPr>
          <p:nvPr/>
        </p:nvSpPr>
        <p:spPr bwMode="auto">
          <a:xfrm>
            <a:off x="5303838" y="5513388"/>
            <a:ext cx="2878137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60" name="Line 76"/>
          <p:cNvSpPr>
            <a:spLocks noChangeShapeType="1"/>
          </p:cNvSpPr>
          <p:nvPr/>
        </p:nvSpPr>
        <p:spPr bwMode="auto">
          <a:xfrm>
            <a:off x="5303838" y="3352800"/>
            <a:ext cx="28797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61" name="Arc 77"/>
          <p:cNvSpPr>
            <a:spLocks/>
          </p:cNvSpPr>
          <p:nvPr/>
        </p:nvSpPr>
        <p:spPr bwMode="auto">
          <a:xfrm rot="16783096" flipV="1">
            <a:off x="5095876" y="3201987"/>
            <a:ext cx="177800" cy="346075"/>
          </a:xfrm>
          <a:custGeom>
            <a:avLst/>
            <a:gdLst>
              <a:gd name="T0" fmla="*/ 60531 w 18614"/>
              <a:gd name="T1" fmla="*/ 0 h 20649"/>
              <a:gd name="T2" fmla="*/ 177800 w 18614"/>
              <a:gd name="T3" fmla="*/ 162420 h 20649"/>
              <a:gd name="T4" fmla="*/ 0 w 18614"/>
              <a:gd name="T5" fmla="*/ 346075 h 20649"/>
              <a:gd name="T6" fmla="*/ 0 60000 65536"/>
              <a:gd name="T7" fmla="*/ 0 60000 65536"/>
              <a:gd name="T8" fmla="*/ 0 60000 65536"/>
              <a:gd name="T9" fmla="*/ 0 w 18614"/>
              <a:gd name="T10" fmla="*/ 0 h 20649"/>
              <a:gd name="T11" fmla="*/ 18614 w 18614"/>
              <a:gd name="T12" fmla="*/ 20649 h 206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14" h="20649" fill="none" extrusionOk="0">
                <a:moveTo>
                  <a:pt x="6337" y="-1"/>
                </a:moveTo>
                <a:cubicBezTo>
                  <a:pt x="11496" y="1582"/>
                  <a:pt x="15876" y="5040"/>
                  <a:pt x="18614" y="9690"/>
                </a:cubicBezTo>
              </a:path>
              <a:path w="18614" h="20649" stroke="0" extrusionOk="0">
                <a:moveTo>
                  <a:pt x="6337" y="-1"/>
                </a:moveTo>
                <a:cubicBezTo>
                  <a:pt x="11496" y="1582"/>
                  <a:pt x="15876" y="5040"/>
                  <a:pt x="18614" y="9690"/>
                </a:cubicBezTo>
                <a:lnTo>
                  <a:pt x="0" y="20649"/>
                </a:lnTo>
                <a:close/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62" name="Arc 78"/>
          <p:cNvSpPr>
            <a:spLocks/>
          </p:cNvSpPr>
          <p:nvPr/>
        </p:nvSpPr>
        <p:spPr bwMode="auto">
          <a:xfrm rot="16508183" flipV="1">
            <a:off x="7962900" y="5434013"/>
            <a:ext cx="249238" cy="271462"/>
          </a:xfrm>
          <a:custGeom>
            <a:avLst/>
            <a:gdLst>
              <a:gd name="T0" fmla="*/ 92698 w 18614"/>
              <a:gd name="T1" fmla="*/ 0 h 20461"/>
              <a:gd name="T2" fmla="*/ 249238 w 18614"/>
              <a:gd name="T3" fmla="*/ 126079 h 20461"/>
              <a:gd name="T4" fmla="*/ 0 w 18614"/>
              <a:gd name="T5" fmla="*/ 271462 h 20461"/>
              <a:gd name="T6" fmla="*/ 0 60000 65536"/>
              <a:gd name="T7" fmla="*/ 0 60000 65536"/>
              <a:gd name="T8" fmla="*/ 0 60000 65536"/>
              <a:gd name="T9" fmla="*/ 0 w 18614"/>
              <a:gd name="T10" fmla="*/ 0 h 20461"/>
              <a:gd name="T11" fmla="*/ 18614 w 18614"/>
              <a:gd name="T12" fmla="*/ 20461 h 204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14" h="20461" fill="none" extrusionOk="0">
                <a:moveTo>
                  <a:pt x="6922" y="0"/>
                </a:moveTo>
                <a:cubicBezTo>
                  <a:pt x="11834" y="1662"/>
                  <a:pt x="15983" y="5034"/>
                  <a:pt x="18614" y="9502"/>
                </a:cubicBezTo>
              </a:path>
              <a:path w="18614" h="20461" stroke="0" extrusionOk="0">
                <a:moveTo>
                  <a:pt x="6922" y="0"/>
                </a:moveTo>
                <a:cubicBezTo>
                  <a:pt x="11834" y="1662"/>
                  <a:pt x="15983" y="5034"/>
                  <a:pt x="18614" y="9502"/>
                </a:cubicBezTo>
                <a:lnTo>
                  <a:pt x="0" y="20461"/>
                </a:lnTo>
                <a:close/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63" name="Arc 79"/>
          <p:cNvSpPr>
            <a:spLocks/>
          </p:cNvSpPr>
          <p:nvPr/>
        </p:nvSpPr>
        <p:spPr bwMode="auto">
          <a:xfrm rot="16508183" flipV="1">
            <a:off x="7970838" y="3273425"/>
            <a:ext cx="249237" cy="271463"/>
          </a:xfrm>
          <a:custGeom>
            <a:avLst/>
            <a:gdLst>
              <a:gd name="T0" fmla="*/ 92697 w 18614"/>
              <a:gd name="T1" fmla="*/ 0 h 20461"/>
              <a:gd name="T2" fmla="*/ 249237 w 18614"/>
              <a:gd name="T3" fmla="*/ 126080 h 20461"/>
              <a:gd name="T4" fmla="*/ 0 w 18614"/>
              <a:gd name="T5" fmla="*/ 271463 h 20461"/>
              <a:gd name="T6" fmla="*/ 0 60000 65536"/>
              <a:gd name="T7" fmla="*/ 0 60000 65536"/>
              <a:gd name="T8" fmla="*/ 0 60000 65536"/>
              <a:gd name="T9" fmla="*/ 0 w 18614"/>
              <a:gd name="T10" fmla="*/ 0 h 20461"/>
              <a:gd name="T11" fmla="*/ 18614 w 18614"/>
              <a:gd name="T12" fmla="*/ 20461 h 204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14" h="20461" fill="none" extrusionOk="0">
                <a:moveTo>
                  <a:pt x="6922" y="0"/>
                </a:moveTo>
                <a:cubicBezTo>
                  <a:pt x="11834" y="1662"/>
                  <a:pt x="15983" y="5034"/>
                  <a:pt x="18614" y="9502"/>
                </a:cubicBezTo>
              </a:path>
              <a:path w="18614" h="20461" stroke="0" extrusionOk="0">
                <a:moveTo>
                  <a:pt x="6922" y="0"/>
                </a:moveTo>
                <a:cubicBezTo>
                  <a:pt x="11834" y="1662"/>
                  <a:pt x="15983" y="5034"/>
                  <a:pt x="18614" y="9502"/>
                </a:cubicBezTo>
                <a:lnTo>
                  <a:pt x="0" y="20461"/>
                </a:lnTo>
                <a:close/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65" name="Rectangle 81"/>
          <p:cNvSpPr>
            <a:spLocks/>
          </p:cNvSpPr>
          <p:nvPr/>
        </p:nvSpPr>
        <p:spPr bwMode="auto">
          <a:xfrm>
            <a:off x="4211638" y="6165850"/>
            <a:ext cx="28733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</a:t>
            </a:r>
          </a:p>
        </p:txBody>
      </p:sp>
      <p:sp>
        <p:nvSpPr>
          <p:cNvPr id="16466" name="Rectangle 82"/>
          <p:cNvSpPr>
            <a:spLocks/>
          </p:cNvSpPr>
          <p:nvPr/>
        </p:nvSpPr>
        <p:spPr bwMode="auto">
          <a:xfrm>
            <a:off x="7235825" y="6237288"/>
            <a:ext cx="287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</a:t>
            </a:r>
          </a:p>
        </p:txBody>
      </p:sp>
      <p:sp>
        <p:nvSpPr>
          <p:cNvPr id="16467" name="Rectangle 83"/>
          <p:cNvSpPr>
            <a:spLocks/>
          </p:cNvSpPr>
          <p:nvPr/>
        </p:nvSpPr>
        <p:spPr bwMode="auto">
          <a:xfrm>
            <a:off x="4932363" y="5300663"/>
            <a:ext cx="287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</a:t>
            </a:r>
          </a:p>
        </p:txBody>
      </p:sp>
      <p:sp>
        <p:nvSpPr>
          <p:cNvPr id="16468" name="Rectangle 84"/>
          <p:cNvSpPr>
            <a:spLocks/>
          </p:cNvSpPr>
          <p:nvPr/>
        </p:nvSpPr>
        <p:spPr bwMode="auto">
          <a:xfrm>
            <a:off x="8243888" y="5373688"/>
            <a:ext cx="287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</a:t>
            </a:r>
          </a:p>
        </p:txBody>
      </p:sp>
      <p:sp>
        <p:nvSpPr>
          <p:cNvPr id="16469" name="Rectangle 85"/>
          <p:cNvSpPr>
            <a:spLocks/>
          </p:cNvSpPr>
          <p:nvPr/>
        </p:nvSpPr>
        <p:spPr bwMode="auto">
          <a:xfrm>
            <a:off x="4932363" y="3141663"/>
            <a:ext cx="287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</a:t>
            </a:r>
          </a:p>
        </p:txBody>
      </p:sp>
      <p:sp>
        <p:nvSpPr>
          <p:cNvPr id="16470" name="Rectangle 86"/>
          <p:cNvSpPr>
            <a:spLocks/>
          </p:cNvSpPr>
          <p:nvPr/>
        </p:nvSpPr>
        <p:spPr bwMode="auto">
          <a:xfrm>
            <a:off x="8243888" y="3141663"/>
            <a:ext cx="287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G</a:t>
            </a:r>
          </a:p>
        </p:txBody>
      </p:sp>
      <p:sp>
        <p:nvSpPr>
          <p:cNvPr id="16471" name="Rectangle 87"/>
          <p:cNvSpPr>
            <a:spLocks/>
          </p:cNvSpPr>
          <p:nvPr/>
        </p:nvSpPr>
        <p:spPr bwMode="auto">
          <a:xfrm>
            <a:off x="7380288" y="4005263"/>
            <a:ext cx="287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F</a:t>
            </a:r>
          </a:p>
        </p:txBody>
      </p:sp>
      <p:sp>
        <p:nvSpPr>
          <p:cNvPr id="16472" name="Rectangle 88"/>
          <p:cNvSpPr>
            <a:spLocks/>
          </p:cNvSpPr>
          <p:nvPr/>
        </p:nvSpPr>
        <p:spPr bwMode="auto">
          <a:xfrm>
            <a:off x="4211638" y="4005263"/>
            <a:ext cx="287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</a:t>
            </a:r>
          </a:p>
        </p:txBody>
      </p:sp>
      <p:sp>
        <p:nvSpPr>
          <p:cNvPr id="16473" name="Rectangle 89"/>
          <p:cNvSpPr>
            <a:spLocks/>
          </p:cNvSpPr>
          <p:nvPr/>
        </p:nvSpPr>
        <p:spPr bwMode="auto">
          <a:xfrm>
            <a:off x="250825" y="2349500"/>
            <a:ext cx="11525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Náčrt:</a:t>
            </a:r>
          </a:p>
        </p:txBody>
      </p:sp>
      <p:sp>
        <p:nvSpPr>
          <p:cNvPr id="16474" name="AutoShape 90"/>
          <p:cNvSpPr>
            <a:spLocks noChangeArrowheads="1"/>
          </p:cNvSpPr>
          <p:nvPr/>
        </p:nvSpPr>
        <p:spPr bwMode="auto">
          <a:xfrm>
            <a:off x="539750" y="3068638"/>
            <a:ext cx="1655763" cy="720725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75" name="Line 91"/>
          <p:cNvSpPr>
            <a:spLocks noChangeShapeType="1"/>
          </p:cNvSpPr>
          <p:nvPr/>
        </p:nvSpPr>
        <p:spPr bwMode="auto">
          <a:xfrm>
            <a:off x="539750" y="3789363"/>
            <a:ext cx="14747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76" name="Line 92"/>
          <p:cNvSpPr>
            <a:spLocks noChangeShapeType="1"/>
          </p:cNvSpPr>
          <p:nvPr/>
        </p:nvSpPr>
        <p:spPr bwMode="auto">
          <a:xfrm flipV="1">
            <a:off x="2014538" y="3249613"/>
            <a:ext cx="0" cy="539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77" name="Line 93"/>
          <p:cNvSpPr>
            <a:spLocks noChangeShapeType="1"/>
          </p:cNvSpPr>
          <p:nvPr/>
        </p:nvSpPr>
        <p:spPr bwMode="auto">
          <a:xfrm flipV="1">
            <a:off x="2014538" y="3573463"/>
            <a:ext cx="180975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478" name="Rectangle 94"/>
          <p:cNvSpPr>
            <a:spLocks noGrp="1"/>
          </p:cNvSpPr>
          <p:nvPr>
            <p:ph type="body" idx="1"/>
          </p:nvPr>
        </p:nvSpPr>
        <p:spPr>
          <a:xfrm>
            <a:off x="827088" y="3789363"/>
            <a:ext cx="1081087" cy="2889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1600" b="1">
                <a:solidFill>
                  <a:srgbClr val="FF0000"/>
                </a:solidFill>
                <a:latin typeface="Arial" charset="0"/>
              </a:rPr>
              <a:t>a = 8 cm</a:t>
            </a:r>
          </a:p>
        </p:txBody>
      </p:sp>
      <p:sp>
        <p:nvSpPr>
          <p:cNvPr id="16479" name="Rectangle 95"/>
          <p:cNvSpPr>
            <a:spLocks/>
          </p:cNvSpPr>
          <p:nvPr/>
        </p:nvSpPr>
        <p:spPr bwMode="auto">
          <a:xfrm>
            <a:off x="1979613" y="3284538"/>
            <a:ext cx="108108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 = 5 cm</a:t>
            </a:r>
          </a:p>
        </p:txBody>
      </p:sp>
      <p:sp>
        <p:nvSpPr>
          <p:cNvPr id="16480" name="Rectangle 96"/>
          <p:cNvSpPr>
            <a:spLocks/>
          </p:cNvSpPr>
          <p:nvPr/>
        </p:nvSpPr>
        <p:spPr bwMode="auto">
          <a:xfrm>
            <a:off x="2124075" y="3573463"/>
            <a:ext cx="108108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 = 6 cm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6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6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6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6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6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6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6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6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2000"/>
                                        <p:tgtEl>
                                          <p:spTgt spid="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20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0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16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0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20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000"/>
                            </p:stCondLst>
                            <p:childTnLst>
                              <p:par>
                                <p:cTn id="1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20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0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8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21" dur="20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0"/>
                                        <p:tgtEl>
                                          <p:spTgt spid="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1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0"/>
                                        <p:tgtEl>
                                          <p:spTgt spid="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1000"/>
                                        <p:tgtEl>
                                          <p:spTgt spid="1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1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000"/>
                                        <p:tgtEl>
                                          <p:spTgt spid="1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000"/>
                                        <p:tgtEl>
                                          <p:spTgt spid="1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64" grpId="0" animBg="1"/>
      <p:bldP spid="16443" grpId="0" build="p"/>
      <p:bldP spid="16444" grpId="0" animBg="1"/>
      <p:bldP spid="16446" grpId="0" build="p"/>
      <p:bldP spid="16447" grpId="0" build="p"/>
      <p:bldP spid="16448" grpId="0" build="p"/>
      <p:bldP spid="16449" grpId="0" build="p"/>
      <p:bldP spid="16450" grpId="0" animBg="1"/>
      <p:bldP spid="16450" grpId="1" animBg="1"/>
      <p:bldP spid="16451" grpId="0" animBg="1"/>
      <p:bldP spid="16452" grpId="0" animBg="1"/>
      <p:bldP spid="16453" grpId="0" animBg="1"/>
      <p:bldP spid="16454" grpId="0" animBg="1"/>
      <p:bldP spid="16455" grpId="0"/>
      <p:bldP spid="16456" grpId="0" animBg="1"/>
      <p:bldP spid="16457" grpId="0" animBg="1"/>
      <p:bldP spid="16458" grpId="0" animBg="1"/>
      <p:bldP spid="16459" grpId="0" animBg="1"/>
      <p:bldP spid="16460" grpId="0" animBg="1"/>
      <p:bldP spid="16461" grpId="0" animBg="1"/>
      <p:bldP spid="16462" grpId="0" animBg="1"/>
      <p:bldP spid="16463" grpId="0" animBg="1"/>
      <p:bldP spid="16465" grpId="0"/>
      <p:bldP spid="16466" grpId="0"/>
      <p:bldP spid="16467" grpId="0"/>
      <p:bldP spid="16468" grpId="0"/>
      <p:bldP spid="16469" grpId="0"/>
      <p:bldP spid="16470" grpId="0"/>
      <p:bldP spid="16471" grpId="0"/>
      <p:bldP spid="16472" grpId="0"/>
      <p:bldP spid="16473" grpId="0" build="allAtOnce"/>
      <p:bldP spid="16474" grpId="0" animBg="1"/>
      <p:bldP spid="16475" grpId="0" animBg="1"/>
      <p:bldP spid="16476" grpId="0" animBg="1"/>
      <p:bldP spid="16477" grpId="0" animBg="1"/>
      <p:bldP spid="16478" grpId="0" build="p"/>
      <p:bldP spid="16479" grpId="0" build="allAtOnce"/>
      <p:bldP spid="16480" grpId="0" build="allAtOnce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00830-Sablona_Prezentace_PowerPo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280</Words>
  <Application>Microsoft Office PowerPoint</Application>
  <PresentationFormat>Předvádění na obrazovce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1_00830-Sablona_Prezentace_PowerPoint</vt:lpstr>
      <vt:lpstr>VOLNÉ ROVNOBĚŽNÉ PROMÍTÁNÍ</vt:lpstr>
      <vt:lpstr>ÚKOL ZNÍ: Jak sestrojit níže uvedené obrázky?</vt:lpstr>
      <vt:lpstr>VOLNÉ ROVNOBĚŽNÉ PROMÍTÁNÍ</vt:lpstr>
      <vt:lpstr>Naučíme se jak sestrojit obraz kvádru.</vt:lpstr>
      <vt:lpstr>Zásada úhel 45°</vt:lpstr>
      <vt:lpstr>Zásada poloviční velikost</vt:lpstr>
      <vt:lpstr>Zásada co nevidím, je čárkované</vt:lpstr>
      <vt:lpstr>Můžeme to tedy vyzkoušet</vt:lpstr>
      <vt:lpstr>Kvádr ve volném rovnoběžném promítání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VOLNÉ ROVNOBĚŽNÉ PROMÍTÁNÍ</dc:title>
  <dc:creator>Michal Červenka</dc:creator>
  <cp:lastModifiedBy>Michal Červenka</cp:lastModifiedBy>
  <cp:revision>6</cp:revision>
  <dcterms:created xsi:type="dcterms:W3CDTF">2020-04-17T07:04:06Z</dcterms:created>
  <dcterms:modified xsi:type="dcterms:W3CDTF">2020-04-20T17:58:28Z</dcterms:modified>
</cp:coreProperties>
</file>