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9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86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67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71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40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89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22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48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2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8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19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96BBB-F47E-47F8-8A04-414697E51D1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F0F53-FD25-4384-8C94-F662986FF3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61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ogramalf.com/alfbook/index.html?lng=cz" TargetMode="External"/><Relationship Id="rId2" Type="http://schemas.openxmlformats.org/officeDocument/2006/relationships/hyperlink" Target="https://www.ceskatelevize.cz/porady/11248773911-habsburkove/215562260670002-po-drahach-hvez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2273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Svatá </a:t>
            </a:r>
            <a:r>
              <a:rPr lang="cs-CZ" sz="4000" dirty="0"/>
              <a:t>říše </a:t>
            </a:r>
            <a:r>
              <a:rPr lang="cs-CZ" sz="4000" dirty="0" smtClean="0"/>
              <a:t>římská (SŘŘ) a reformace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549" y="953036"/>
            <a:ext cx="11024316" cy="562806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SŘŘ </a:t>
            </a:r>
            <a:r>
              <a:rPr lang="cs-CZ" dirty="0"/>
              <a:t>byla svazkem několika samostatných království, vévodství, knížectví. Rozkládala se na území Německa, Čech a Moravy, Rakouska, na částech Švýcarska, severní Itálie, Nizozemí, Polska a východní Francie.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Hlavou </a:t>
            </a:r>
            <a:r>
              <a:rPr lang="cs-CZ" dirty="0"/>
              <a:t>SŘŘ byl císař, který pocházel z rodu Habsburků. Většina císařů byla slabá. O posílení císařské moci usiloval </a:t>
            </a:r>
            <a:r>
              <a:rPr lang="cs-CZ" b="1" u="sng" dirty="0"/>
              <a:t>Maxmilián </a:t>
            </a:r>
            <a:r>
              <a:rPr lang="cs-CZ" b="1" u="sng" dirty="0" smtClean="0"/>
              <a:t>I. Habsburský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u="sng" dirty="0" smtClean="0"/>
              <a:t>Mocenského </a:t>
            </a:r>
            <a:r>
              <a:rPr lang="cs-CZ" u="sng" dirty="0"/>
              <a:t>vzestupu Habsburků dosáhl obratnou sňatkovou politikou</a:t>
            </a:r>
            <a:r>
              <a:rPr lang="cs-CZ" dirty="0"/>
              <a:t> – heslo: „Války přenechej jiným, ty, šťastné Rakousko, se zasnubuj!“ Maxmiliánovi vnuci se stali králi v Rakousku, Uhrách a ve Španělsku.</a:t>
            </a:r>
          </a:p>
        </p:txBody>
      </p:sp>
    </p:spTree>
    <p:extLst>
      <p:ext uri="{BB962C8B-B14F-4D97-AF65-F5344CB8AC3E}">
        <p14:creationId xmlns:p14="http://schemas.microsoft.com/office/powerpoint/2010/main" val="163203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-22730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Maxmilián I. Habsburský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24117" y="1098260"/>
            <a:ext cx="6179713" cy="5920726"/>
          </a:xfrm>
        </p:spPr>
        <p:txBody>
          <a:bodyPr>
            <a:normAutofit/>
          </a:bodyPr>
          <a:lstStyle/>
          <a:p>
            <a:r>
              <a:rPr lang="cs-CZ" dirty="0"/>
              <a:t>Maxmilián I. byl rakouským arcivévodou a římským králem. Roku 1508 </a:t>
            </a:r>
            <a:r>
              <a:rPr lang="cs-CZ" dirty="0" smtClean="0"/>
              <a:t>                se </a:t>
            </a:r>
            <a:r>
              <a:rPr lang="cs-CZ" dirty="0"/>
              <a:t>tituloval za císaře, ale k samotné korunovaci se nikdy nedostavil</a:t>
            </a:r>
            <a:r>
              <a:rPr lang="cs-CZ" dirty="0" smtClean="0"/>
              <a:t>.</a:t>
            </a:r>
          </a:p>
          <a:p>
            <a:r>
              <a:rPr lang="cs-CZ" dirty="0"/>
              <a:t>Ze svých mnoha válečných úspěchů si cenil také porážku českých </a:t>
            </a:r>
            <a:r>
              <a:rPr lang="cs-CZ" dirty="0" smtClean="0"/>
              <a:t>žoldnéřů      </a:t>
            </a:r>
            <a:r>
              <a:rPr lang="cs-CZ" dirty="0"/>
              <a:t>v bitvě u Schönbergu</a:t>
            </a:r>
            <a:r>
              <a:rPr lang="cs-CZ" dirty="0" smtClean="0"/>
              <a:t>.</a:t>
            </a:r>
          </a:p>
          <a:p>
            <a:r>
              <a:rPr lang="cs-CZ" dirty="0"/>
              <a:t>V roce 1501 Maxmilián nešťastně spadnul z koně, zlomil si nohu a zbytek života prožil v bolestech. Zemřel v rakouském Welsu v roce </a:t>
            </a:r>
            <a:r>
              <a:rPr lang="cs-CZ" dirty="0" smtClean="0"/>
              <a:t>1519. </a:t>
            </a:r>
            <a:r>
              <a:rPr lang="cs-CZ" dirty="0"/>
              <a:t>Za života byl podporovatelem umění, vědy a také rytířství. Jeho vášní byly často velmi komplexně zdobené zbroje.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895" y="1098260"/>
            <a:ext cx="4610637" cy="5557234"/>
          </a:xfrm>
        </p:spPr>
      </p:pic>
    </p:spTree>
    <p:extLst>
      <p:ext uri="{BB962C8B-B14F-4D97-AF65-F5344CB8AC3E}">
        <p14:creationId xmlns:p14="http://schemas.microsoft.com/office/powerpoint/2010/main" val="259834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Martin Luther si brzy našel řadu stoupenců, kteří se začali nazývat </a:t>
            </a:r>
            <a:r>
              <a:rPr lang="cs-CZ" b="1" dirty="0"/>
              <a:t>protestanti</a:t>
            </a:r>
            <a:r>
              <a:rPr lang="cs-CZ" dirty="0"/>
              <a:t>. Nové učení zaujalo i poddané, kteří pod vedením </a:t>
            </a:r>
            <a:r>
              <a:rPr lang="cs-CZ" b="1" dirty="0"/>
              <a:t>Tomáše </a:t>
            </a:r>
            <a:r>
              <a:rPr lang="cs-CZ" b="1" dirty="0" err="1"/>
              <a:t>Müntzera</a:t>
            </a:r>
            <a:r>
              <a:rPr lang="cs-CZ" dirty="0"/>
              <a:t> povstali v roce </a:t>
            </a:r>
            <a:r>
              <a:rPr lang="cs-CZ" b="1" dirty="0"/>
              <a:t>1524</a:t>
            </a:r>
            <a:r>
              <a:rPr lang="cs-CZ" dirty="0"/>
              <a:t> = německá selská válka. Povstání bylo po 2 letech potlačeno.</a:t>
            </a:r>
          </a:p>
        </p:txBody>
      </p:sp>
    </p:spTree>
    <p:extLst>
      <p:ext uri="{BB962C8B-B14F-4D97-AF65-F5344CB8AC3E}">
        <p14:creationId xmlns:p14="http://schemas.microsoft.com/office/powerpoint/2010/main" val="261698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Augsburský </a:t>
            </a:r>
            <a:r>
              <a:rPr lang="cs-CZ" b="1" dirty="0" smtClean="0"/>
              <a:t>mír - 1555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036121" cy="4351338"/>
          </a:xfrm>
        </p:spPr>
        <p:txBody>
          <a:bodyPr/>
          <a:lstStyle/>
          <a:p>
            <a:r>
              <a:rPr lang="cs-CZ" dirty="0"/>
              <a:t>náboženský mír, podle kterého bylo </a:t>
            </a:r>
            <a:r>
              <a:rPr lang="cs-CZ" b="1" dirty="0"/>
              <a:t>protestantství</a:t>
            </a:r>
            <a:r>
              <a:rPr lang="cs-CZ" dirty="0"/>
              <a:t> zrovnoprávněno s katolictvím. </a:t>
            </a:r>
            <a:r>
              <a:rPr lang="cs-CZ" b="1" dirty="0"/>
              <a:t>Vybrat si mohla šlechta, poddaní museli vyznávat takové náboženství jako jejich vrchnost. Heslo: „Čí vláda, toho náboženství.“</a:t>
            </a:r>
          </a:p>
          <a:p>
            <a:r>
              <a:rPr lang="cs-CZ" dirty="0"/>
              <a:t>Luteránství se rozšířilo v Německu, v severním Nizozemí, Dánsku, Švédsku, </a:t>
            </a:r>
            <a:r>
              <a:rPr lang="cs-CZ" dirty="0" smtClean="0"/>
              <a:t>Norsku.</a:t>
            </a:r>
            <a:endParaRPr lang="cs-CZ" dirty="0"/>
          </a:p>
          <a:p>
            <a:r>
              <a:rPr lang="cs-CZ" dirty="0"/>
              <a:t>Francie byla </a:t>
            </a:r>
            <a:r>
              <a:rPr lang="cs-CZ" dirty="0" smtClean="0"/>
              <a:t>kalvinistická (hugenoti), </a:t>
            </a:r>
            <a:r>
              <a:rPr lang="cs-CZ" dirty="0"/>
              <a:t>Anglie měla svou anglikánskou </a:t>
            </a:r>
            <a:r>
              <a:rPr lang="cs-CZ" dirty="0" smtClean="0"/>
              <a:t>církev (anglikáni).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45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9563" y="-265940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Svatá říše římská v roce 1512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321" y="682581"/>
            <a:ext cx="6903076" cy="6175419"/>
          </a:xfrm>
        </p:spPr>
      </p:pic>
    </p:spTree>
    <p:extLst>
      <p:ext uri="{BB962C8B-B14F-4D97-AF65-F5344CB8AC3E}">
        <p14:creationId xmlns:p14="http://schemas.microsoft.com/office/powerpoint/2010/main" val="1245211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4704"/>
          </a:xfrm>
        </p:spPr>
        <p:txBody>
          <a:bodyPr/>
          <a:lstStyle/>
          <a:p>
            <a:pPr algn="ctr"/>
            <a:r>
              <a:rPr lang="cs-CZ" dirty="0" smtClean="0"/>
              <a:t>Svatá říše římská v roce 1789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563" y="965915"/>
            <a:ext cx="6890198" cy="5892085"/>
          </a:xfrm>
        </p:spPr>
      </p:pic>
    </p:spTree>
    <p:extLst>
      <p:ext uri="{BB962C8B-B14F-4D97-AF65-F5344CB8AC3E}">
        <p14:creationId xmlns:p14="http://schemas.microsoft.com/office/powerpoint/2010/main" val="256500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https://www.ceskatelevize.cz/porady/11248773911-habsburkove/215562260670002-po-drahach-hvezd/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(video České televize).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hlinkClick r:id="rId3"/>
              </a:rPr>
              <a:t>https://programalf.com/alfbook/index.html?lng=cz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1798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149</Words>
  <Application>Microsoft Office PowerPoint</Application>
  <PresentationFormat>Širokoúhlá obrazovka</PresentationFormat>
  <Paragraphs>23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Svatá říše římská (SŘŘ) a reformace </vt:lpstr>
      <vt:lpstr>Maxmilián I. Habsburský</vt:lpstr>
      <vt:lpstr>Reformace</vt:lpstr>
      <vt:lpstr>Augsburský mír - 1555</vt:lpstr>
      <vt:lpstr>Svatá říše římská v roce 1512</vt:lpstr>
      <vt:lpstr>Svatá říše římská v roce 1789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Počátky absolutních monarchií – Svatá říše římská</dc:title>
  <dc:creator>ucitel</dc:creator>
  <cp:lastModifiedBy>ucitel</cp:lastModifiedBy>
  <cp:revision>20</cp:revision>
  <dcterms:created xsi:type="dcterms:W3CDTF">2020-04-20T14:49:14Z</dcterms:created>
  <dcterms:modified xsi:type="dcterms:W3CDTF">2020-04-20T23:06:59Z</dcterms:modified>
</cp:coreProperties>
</file>