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9" r:id="rId2"/>
    <p:sldId id="267" r:id="rId3"/>
    <p:sldId id="260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2381E-C3AC-444F-AFF2-7386B73B1452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B84C6-0B0C-461E-9A97-74F4087ECD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25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90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46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4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32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3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1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7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60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86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4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5082-36EE-4AD0-8B4F-52A9C9BA43B5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0821-A0E0-4DEF-83EF-298268235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0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u="sng" dirty="0" smtClean="0">
                <a:solidFill>
                  <a:srgbClr val="00B050"/>
                </a:solidFill>
                <a:latin typeface="vo" pitchFamily="34" charset="0"/>
                <a:cs typeface="vo" pitchFamily="34" charset="0"/>
              </a:rPr>
              <a:t>Aritmetický průměr</a:t>
            </a:r>
          </a:p>
          <a:p>
            <a:endParaRPr lang="cs-CZ" sz="2800" b="1" dirty="0"/>
          </a:p>
          <a:p>
            <a:r>
              <a:rPr lang="cs-CZ" u="sng" dirty="0" smtClean="0">
                <a:solidFill>
                  <a:srgbClr val="00B050"/>
                </a:solidFill>
                <a:latin typeface="vo" pitchFamily="34" charset="0"/>
                <a:cs typeface="vo" pitchFamily="34" charset="0"/>
              </a:rPr>
              <a:t>Proč je dobré umět vypočítat aritmetický průměr, co si například mohu zjistit?</a:t>
            </a:r>
          </a:p>
          <a:p>
            <a:endParaRPr lang="cs-CZ" u="sng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>
                <a:latin typeface="vo" pitchFamily="34" charset="0"/>
                <a:cs typeface="vo" pitchFamily="34" charset="0"/>
              </a:rPr>
              <a:t>průměr známek z vyučovacího předmětu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>
                <a:latin typeface="vo" pitchFamily="34" charset="0"/>
                <a:cs typeface="vo" pitchFamily="34" charset="0"/>
              </a:rPr>
              <a:t>p</a:t>
            </a:r>
            <a:r>
              <a:rPr lang="cs-CZ" sz="2000" dirty="0" smtClean="0">
                <a:latin typeface="vo" pitchFamily="34" charset="0"/>
                <a:cs typeface="vo" pitchFamily="34" charset="0"/>
              </a:rPr>
              <a:t>růměrnou mzdu za určité období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>
                <a:latin typeface="vo" pitchFamily="34" charset="0"/>
                <a:cs typeface="vo" pitchFamily="34" charset="0"/>
              </a:rPr>
              <a:t>průměrné výdaje za domácnost – například za potraviny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 smtClean="0">
                <a:latin typeface="vo" pitchFamily="34" charset="0"/>
                <a:cs typeface="vo" pitchFamily="34" charset="0"/>
              </a:rPr>
              <a:t>průměrnou spotřebu benzínu v automobilu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>
                <a:latin typeface="vo" pitchFamily="34" charset="0"/>
                <a:cs typeface="vo" pitchFamily="34" charset="0"/>
              </a:rPr>
              <a:t>p</a:t>
            </a:r>
            <a:r>
              <a:rPr lang="cs-CZ" sz="2000" dirty="0" smtClean="0">
                <a:latin typeface="vo" pitchFamily="34" charset="0"/>
                <a:cs typeface="vo" pitchFamily="34" charset="0"/>
              </a:rPr>
              <a:t>růměrný počet ujetých kilometrů na kole </a:t>
            </a:r>
          </a:p>
          <a:p>
            <a:pPr marL="342900" indent="-342900">
              <a:buFont typeface="Arial" charset="0"/>
              <a:buChar char="•"/>
            </a:pPr>
            <a:r>
              <a:rPr lang="cs-CZ" sz="2000" dirty="0">
                <a:latin typeface="vo" pitchFamily="34" charset="0"/>
                <a:cs typeface="vo" pitchFamily="34" charset="0"/>
              </a:rPr>
              <a:t>p</a:t>
            </a:r>
            <a:r>
              <a:rPr lang="cs-CZ" sz="2000" dirty="0" smtClean="0">
                <a:latin typeface="vo" pitchFamily="34" charset="0"/>
                <a:cs typeface="vo" pitchFamily="34" charset="0"/>
              </a:rPr>
              <a:t>růměrnou spotřebu vody, elektřiny, plynu</a:t>
            </a:r>
          </a:p>
          <a:p>
            <a:r>
              <a:rPr lang="cs-CZ" sz="2000" dirty="0">
                <a:latin typeface="vo" pitchFamily="34" charset="0"/>
                <a:cs typeface="vo" pitchFamily="34" charset="0"/>
              </a:rPr>
              <a:t>a</a:t>
            </a:r>
            <a:r>
              <a:rPr lang="cs-CZ" sz="2000" dirty="0" smtClean="0">
                <a:latin typeface="vo" pitchFamily="34" charset="0"/>
                <a:cs typeface="vo" pitchFamily="34" charset="0"/>
              </a:rPr>
              <a:t> spoustu dalších zajímavých údajů…</a:t>
            </a:r>
            <a:endParaRPr lang="cs-CZ" sz="2000" dirty="0">
              <a:latin typeface="vo" pitchFamily="34" charset="0"/>
              <a:cs typeface="vo" pitchFamily="34" charset="0"/>
            </a:endParaRPr>
          </a:p>
          <a:p>
            <a:endParaRPr lang="cs-CZ" sz="2000" dirty="0" smtClean="0">
              <a:latin typeface="vo" pitchFamily="34" charset="0"/>
              <a:cs typeface="vo" pitchFamily="34" charset="0"/>
            </a:endParaRPr>
          </a:p>
          <a:p>
            <a:pPr algn="ctr"/>
            <a:r>
              <a:rPr lang="cs-CZ" sz="2800" u="sng" dirty="0" smtClean="0">
                <a:solidFill>
                  <a:srgbClr val="7030A0"/>
                </a:solidFill>
                <a:latin typeface="vo" pitchFamily="34" charset="0"/>
                <a:cs typeface="vo" pitchFamily="34" charset="0"/>
              </a:rPr>
              <a:t>Aritmetický průměr čísel vypočítáme tak, </a:t>
            </a:r>
          </a:p>
          <a:p>
            <a:pPr algn="ctr"/>
            <a:r>
              <a:rPr lang="cs-CZ" sz="2800" u="sng" dirty="0" smtClean="0">
                <a:solidFill>
                  <a:srgbClr val="7030A0"/>
                </a:solidFill>
                <a:latin typeface="vo" pitchFamily="34" charset="0"/>
                <a:cs typeface="vo" pitchFamily="34" charset="0"/>
              </a:rPr>
              <a:t>že součet těchto čísel vydělíme jejich počtem.</a:t>
            </a:r>
            <a:r>
              <a:rPr lang="cs-CZ" sz="2800" u="sng" dirty="0" smtClean="0">
                <a:latin typeface="Arial" pitchFamily="34" charset="0"/>
                <a:cs typeface="Arial" pitchFamily="34" charset="0"/>
              </a:rPr>
              <a:t>                       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1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b="1" dirty="0">
                <a:solidFill>
                  <a:srgbClr val="FF0000"/>
                </a:solidFill>
                <a:latin typeface="+mn-lt"/>
                <a:cs typeface="vo" pitchFamily="34" charset="0"/>
              </a:rPr>
              <a:t>Aritmetický průměr čísel </a:t>
            </a:r>
            <a:r>
              <a:rPr lang="cs-CZ" sz="3600" b="1" dirty="0" smtClean="0">
                <a:solidFill>
                  <a:srgbClr val="FF0000"/>
                </a:solidFill>
                <a:latin typeface="+mn-lt"/>
                <a:cs typeface="vo" pitchFamily="34" charset="0"/>
              </a:rPr>
              <a:t>vypočítáme </a:t>
            </a:r>
            <a:r>
              <a:rPr lang="cs-CZ" sz="3600" b="1" dirty="0">
                <a:solidFill>
                  <a:srgbClr val="FF0000"/>
                </a:solidFill>
                <a:latin typeface="+mn-lt"/>
                <a:cs typeface="vo" pitchFamily="34" charset="0"/>
              </a:rPr>
              <a:t>tak, </a:t>
            </a:r>
            <a:r>
              <a:rPr lang="cs-CZ" sz="3600" b="1" dirty="0" smtClean="0">
                <a:solidFill>
                  <a:srgbClr val="FF0000"/>
                </a:solidFill>
                <a:latin typeface="+mn-lt"/>
                <a:cs typeface="vo" pitchFamily="34" charset="0"/>
              </a:rPr>
              <a:t>že </a:t>
            </a:r>
            <a:r>
              <a:rPr lang="cs-CZ" sz="3600" b="1" dirty="0">
                <a:solidFill>
                  <a:srgbClr val="FF0000"/>
                </a:solidFill>
                <a:latin typeface="+mn-lt"/>
                <a:cs typeface="vo" pitchFamily="34" charset="0"/>
              </a:rPr>
              <a:t>součet těchto čísel </a:t>
            </a:r>
            <a:r>
              <a:rPr lang="cs-CZ" sz="3600" b="1" dirty="0" smtClean="0">
                <a:solidFill>
                  <a:srgbClr val="FF0000"/>
                </a:solidFill>
                <a:latin typeface="+mn-lt"/>
                <a:cs typeface="vo" pitchFamily="34" charset="0"/>
              </a:rPr>
              <a:t>vydělíme jejich počtem.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Vypočítej aritmetický průměr z čísel 11, 7, 18</a:t>
            </a:r>
          </a:p>
          <a:p>
            <a:pPr marL="0" indent="0">
              <a:buNone/>
            </a:pPr>
            <a:endParaRPr lang="cs-CZ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všechna tři čísla sečti: 11 + 7 + 18</a:t>
            </a:r>
            <a:r>
              <a:rPr lang="cs-CZ" sz="2400" dirty="0"/>
              <a:t> </a:t>
            </a:r>
            <a:r>
              <a:rPr lang="cs-CZ" sz="2400" dirty="0" smtClean="0"/>
              <a:t>= 36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36 vyděl 3 (protože jsou zadaná 3 čísla): 36 : 3 = 12</a:t>
            </a:r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2400" dirty="0" smtClean="0"/>
              <a:t>	12 je aritmetický průměr čísel 11, 7, 18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6" descr="MCj04326650000[1]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-27384"/>
            <a:ext cx="1007745" cy="100774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43319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1369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u="sng" dirty="0" smtClean="0"/>
              <a:t>Vzorová úloha</a:t>
            </a:r>
          </a:p>
          <a:p>
            <a:endParaRPr lang="cs-CZ" sz="2000" u="sng" dirty="0"/>
          </a:p>
          <a:p>
            <a:r>
              <a:rPr lang="cs-CZ" sz="2000" dirty="0" smtClean="0"/>
              <a:t>Lenka byla na cyklistickém soustředění v jižních Čechách. Každý den se přesunovala po cyklostezkách na různá místa. První den ujela 35 km, druhý den 40 km, třetí den 33 km, čtvrtý den 38 km a pátý den 29 km. Kolik kilometrů denně průměrně ujela?</a:t>
            </a:r>
          </a:p>
          <a:p>
            <a:endParaRPr lang="cs-CZ" sz="2000" u="sng" dirty="0"/>
          </a:p>
          <a:p>
            <a:r>
              <a:rPr lang="cs-CZ" sz="2000" b="1" u="sng" dirty="0" smtClean="0">
                <a:solidFill>
                  <a:schemeClr val="accent4">
                    <a:lumMod val="75000"/>
                  </a:schemeClr>
                </a:solidFill>
              </a:rPr>
              <a:t>Postup:</a:t>
            </a:r>
          </a:p>
          <a:p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Ujela celkem  	35 + 40 + 33 + 38 + 29  = 175 km</a:t>
            </a:r>
          </a:p>
          <a:p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Počet dní       	5</a:t>
            </a:r>
          </a:p>
          <a:p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Průměrně za den	175 : 5 = 35</a:t>
            </a:r>
          </a:p>
          <a:p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Lenka ujela průměrně 35 kilometrů za den.</a:t>
            </a:r>
          </a:p>
          <a:p>
            <a:endParaRPr lang="cs-CZ" dirty="0"/>
          </a:p>
        </p:txBody>
      </p:sp>
      <p:pic>
        <p:nvPicPr>
          <p:cNvPr id="1028" name="Picture 4" descr="C:\Users\PC-1KN1\AppData\Local\Microsoft\Windows\Temporary Internet Files\Content.IE5\AM1I8PN9\MP9001827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83371"/>
            <a:ext cx="238963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MCj04326650000[1]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767" y="-27384"/>
            <a:ext cx="1007745" cy="100774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68875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181</Words>
  <Application>Microsoft Office PowerPoint</Application>
  <PresentationFormat>Předvádění na obrazovce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Aritmetický průměr čísel vypočítáme tak, že součet těchto čísel vydělíme jejich počtem.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PC-1KN1</dc:creator>
  <cp:lastModifiedBy>Lokální laboratorní uživatel</cp:lastModifiedBy>
  <cp:revision>29</cp:revision>
  <dcterms:created xsi:type="dcterms:W3CDTF">2012-06-02T19:09:21Z</dcterms:created>
  <dcterms:modified xsi:type="dcterms:W3CDTF">2020-04-19T20:56:44Z</dcterms:modified>
</cp:coreProperties>
</file>