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69" r:id="rId3"/>
    <p:sldId id="258" r:id="rId4"/>
    <p:sldId id="259" r:id="rId5"/>
    <p:sldId id="261" r:id="rId6"/>
    <p:sldId id="271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>
        <p:scale>
          <a:sx n="61" d="100"/>
          <a:sy n="61" d="100"/>
        </p:scale>
        <p:origin x="-1536" y="-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0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4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82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6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93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36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77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91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0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yZXDoxQ_C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PŘÍMÁ ÚMĚRNOST - TROJČLENKA</a:t>
            </a:r>
            <a:endParaRPr lang="cs-CZ" b="1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83568" y="4102224"/>
            <a:ext cx="7704856" cy="694928"/>
          </a:xfrm>
        </p:spPr>
        <p:txBody>
          <a:bodyPr>
            <a:normAutofit/>
          </a:bodyPr>
          <a:lstStyle/>
          <a:p>
            <a:r>
              <a:rPr lang="cs-CZ" sz="2800" dirty="0">
                <a:hlinkClick r:id="rId2"/>
              </a:rPr>
              <a:t>https://www.youtube.com/watch?v=ryZXDoxQ_C4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937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Brigádník si za práci v lese vydělal za 8 hodin 288 Kč. Podle smlouvy má odpracovat 120 hodin. Jaká bude jeho mzda?</a:t>
            </a:r>
            <a:endParaRPr lang="cs-CZ" sz="28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7545" y="1493094"/>
            <a:ext cx="8219256" cy="6397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u="sng" dirty="0" smtClean="0"/>
              <a:t>Řešení trojčlenkou:</a:t>
            </a:r>
            <a:endParaRPr lang="cs-CZ" sz="32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4009" y="2204864"/>
                <a:ext cx="3915782" cy="4248472"/>
              </a:xfr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 smtClean="0"/>
                  <a:t>     8 hodin …………. 288 Kč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</a:t>
                </a:r>
                <a:r>
                  <a:rPr lang="cs-CZ" b="1" u="sng" dirty="0" smtClean="0"/>
                  <a:t>120 hodin ………  x  Kč</a:t>
                </a:r>
                <a:endParaRPr lang="cs-CZ" b="1" u="sng" dirty="0"/>
              </a:p>
              <a:p>
                <a:pPr marL="0" indent="0">
                  <a:buNone/>
                </a:pPr>
                <a:r>
                  <a:rPr lang="cs-CZ" b="1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𝟐𝟖𝟖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𝟏𝟐𝟎</m:t>
                        </m:r>
                        <m:r>
                          <a:rPr lang="cs-CZ" b="1" i="1">
                            <a:latin typeface="Cambria Math"/>
                          </a:rPr>
                          <m:t>   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cs-CZ" b="1" dirty="0" smtClean="0"/>
                  <a:t> </a:t>
                </a:r>
                <a:r>
                  <a:rPr lang="cs-CZ" sz="1800" i="1" dirty="0"/>
                  <a:t>(od paty ke špičce) </a:t>
                </a: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𝟏𝟐𝟎</m:t>
                        </m:r>
                        <m:r>
                          <a:rPr lang="cs-CZ" b="1" i="1" smtClean="0">
                            <a:latin typeface="Cambria Math"/>
                          </a:rPr>
                          <m:t>   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cs-CZ" sz="2000" i="1" dirty="0" smtClean="0"/>
                  <a:t> </a:t>
                </a:r>
                <a:r>
                  <a:rPr lang="cs-CZ" sz="2000" i="1" dirty="0" smtClean="0">
                    <a:sym typeface="Symbol"/>
                  </a:rPr>
                  <a:t> 288</a:t>
                </a:r>
                <a:r>
                  <a:rPr lang="cs-CZ" sz="2000" i="1" dirty="0" smtClean="0"/>
                  <a:t>  </a:t>
                </a:r>
                <a:r>
                  <a:rPr lang="cs-CZ" sz="1800" i="1" dirty="0" smtClean="0"/>
                  <a:t>(zkrátit 288 a 8)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  x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𝟏𝟐𝟎</m:t>
                        </m:r>
                        <m:r>
                          <a:rPr lang="cs-CZ" b="1" i="1">
                            <a:latin typeface="Cambria Math"/>
                          </a:rPr>
                          <m:t>   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 smtClean="0"/>
                  <a:t> </a:t>
                </a:r>
                <a:r>
                  <a:rPr lang="cs-CZ" b="1" dirty="0" smtClean="0">
                    <a:sym typeface="Symbol"/>
                  </a:rPr>
                  <a:t> 36</a:t>
                </a:r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x = 4 320</a:t>
                </a:r>
                <a:endParaRPr lang="cs-CZ" sz="1700" i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Brigádník si vydělá 4 320 Kč.</a:t>
                </a:r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4009" y="2204864"/>
                <a:ext cx="3915782" cy="4248472"/>
              </a:xfrm>
              <a:blipFill rotWithShape="1">
                <a:blip r:embed="rId2"/>
                <a:stretch>
                  <a:fillRect l="-779" b="-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Šipka nahoru 8"/>
          <p:cNvSpPr/>
          <p:nvPr/>
        </p:nvSpPr>
        <p:spPr>
          <a:xfrm>
            <a:off x="4644008" y="2708920"/>
            <a:ext cx="360040" cy="64807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8199750" y="2715647"/>
            <a:ext cx="360040" cy="64807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2204864"/>
            <a:ext cx="3951245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Kolikrát více je hodin, tolikrát vyšší mzda             PÚ            uděláme šipky stejným směrem (začínáme u neznámé).</a:t>
            </a:r>
          </a:p>
          <a:p>
            <a:endParaRPr lang="cs-CZ" sz="2000" b="1" dirty="0"/>
          </a:p>
          <a:p>
            <a:r>
              <a:rPr lang="cs-CZ" sz="2000" b="1" dirty="0"/>
              <a:t>Z</a:t>
            </a:r>
            <a:r>
              <a:rPr lang="cs-CZ" sz="2000" b="1" dirty="0" smtClean="0"/>
              <a:t>apíšeme poměry ve směru šipek.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Vypočítáme x.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259632" y="29969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265386" y="29969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91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Šest čokolád stojí 144 Kč. Kolik Kč stojí pět stejných čokolád?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7545" y="1535113"/>
            <a:ext cx="8219256" cy="6397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u="sng" dirty="0" smtClean="0"/>
              <a:t>Řešení trojčlenkou:</a:t>
            </a:r>
            <a:endParaRPr lang="cs-CZ" sz="32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7544" y="2348880"/>
                <a:ext cx="8218239" cy="3951288"/>
              </a:xfr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6 čokolád …………. 144 Kč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</a:t>
                </a:r>
                <a:r>
                  <a:rPr lang="cs-CZ" b="1" u="sng" dirty="0" smtClean="0"/>
                  <a:t>5 čokolád ………….    x  Kč</a:t>
                </a:r>
                <a:endParaRPr lang="cs-CZ" b="1" u="sng" dirty="0"/>
              </a:p>
              <a:p>
                <a:pPr marL="0" indent="0">
                  <a:buNone/>
                </a:pPr>
                <a:r>
                  <a:rPr lang="cs-CZ" b="1" dirty="0" smtClean="0"/>
                  <a:t>     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𝟏𝟒𝟒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   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r>
                  <a:rPr lang="cs-CZ" sz="1800" i="1" dirty="0"/>
                  <a:t>(od paty ke špičce) </a:t>
                </a:r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 smtClean="0"/>
                  <a:t>  </a:t>
                </a:r>
                <a:r>
                  <a:rPr lang="cs-CZ" b="1" dirty="0" smtClean="0">
                    <a:sym typeface="Symbol"/>
                  </a:rPr>
                  <a:t> 144 </a:t>
                </a:r>
                <a:r>
                  <a:rPr lang="cs-CZ" sz="2100" i="1" dirty="0" smtClean="0"/>
                  <a:t>(zkrátit 144 a 6)</a:t>
                </a:r>
                <a:endParaRPr lang="cs-CZ" sz="2100" b="1" dirty="0" smtClean="0">
                  <a:sym typeface="Symbol"/>
                </a:endParaRPr>
              </a:p>
              <a:p>
                <a:pPr marL="0" indent="0">
                  <a:buNone/>
                </a:pPr>
                <a:r>
                  <a:rPr lang="cs-CZ" b="1" dirty="0" smtClean="0"/>
                  <a:t>     x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 </a:t>
                </a:r>
                <a:r>
                  <a:rPr lang="cs-CZ" b="1" dirty="0">
                    <a:sym typeface="Symbol"/>
                  </a:rPr>
                  <a:t> </a:t>
                </a:r>
                <a:r>
                  <a:rPr lang="cs-CZ" b="1" dirty="0" smtClean="0">
                    <a:sym typeface="Symbol"/>
                  </a:rPr>
                  <a:t>24 </a:t>
                </a:r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 smtClean="0"/>
                  <a:t>     x = 120</a:t>
                </a:r>
              </a:p>
              <a:p>
                <a:pPr marL="0" indent="0">
                  <a:buNone/>
                </a:pPr>
                <a:endParaRPr lang="cs-CZ" sz="1700" i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Pět čokolád stojí 120 Kč.</a:t>
                </a:r>
              </a:p>
              <a:p>
                <a:pPr marL="0" indent="0">
                  <a:buNone/>
                </a:pPr>
                <a:endParaRPr lang="cs-CZ" b="1" dirty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7544" y="2348880"/>
                <a:ext cx="8218239" cy="3951288"/>
              </a:xfrm>
              <a:blipFill rotWithShape="1">
                <a:blip r:embed="rId2"/>
                <a:stretch>
                  <a:fillRect l="-2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Šipka nahoru 8"/>
          <p:cNvSpPr/>
          <p:nvPr/>
        </p:nvSpPr>
        <p:spPr>
          <a:xfrm>
            <a:off x="467544" y="2780928"/>
            <a:ext cx="360040" cy="64807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3851920" y="2708920"/>
            <a:ext cx="360040" cy="64807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82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ZA 8 HODIN VYROBÍ  V TOVÁRNĚ 460 AUT. KOLIK STEJNÝCH AUT VYROBÍ ZA 18 HODIN?</a:t>
            </a:r>
            <a:endParaRPr lang="cs-CZ" sz="3200" b="1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Pokus se tento příklad spočítat sám.</a:t>
            </a:r>
            <a:endParaRPr lang="cs-CZ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ástupný symbol pro obsah 11"/>
              <p:cNvSpPr>
                <a:spLocks noGrp="1"/>
              </p:cNvSpPr>
              <p:nvPr>
                <p:ph sz="half" idx="2"/>
              </p:nvPr>
            </p:nvSpPr>
            <p:spPr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</a:t>
                </a:r>
                <a:r>
                  <a:rPr lang="cs-CZ" b="1" dirty="0" smtClean="0"/>
                  <a:t>8 hodin ………. 460 aut  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</a:t>
                </a:r>
                <a:r>
                  <a:rPr lang="cs-CZ" b="1" u="sng" dirty="0" smtClean="0"/>
                  <a:t>18 hodin ………   x    aut 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x = 460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𝟏𝟖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= 1035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</a:t>
                </a:r>
                <a:r>
                  <a:rPr lang="cs-CZ" b="1" u="sng" dirty="0" smtClean="0"/>
                  <a:t>x = 1035 aut</a:t>
                </a:r>
              </a:p>
              <a:p>
                <a:pPr marL="0" indent="0">
                  <a:buNone/>
                </a:pPr>
                <a:endParaRPr lang="cs-CZ" b="1" u="sng" dirty="0"/>
              </a:p>
              <a:p>
                <a:pPr marL="0" indent="0">
                  <a:buNone/>
                </a:pPr>
                <a:r>
                  <a:rPr lang="cs-CZ" b="1" dirty="0" smtClean="0"/>
                  <a:t>Za 18 hodin v továrně vyrobí 1035 aut.</a:t>
                </a:r>
              </a:p>
            </p:txBody>
          </p:sp>
        </mc:Choice>
        <mc:Fallback xmlns="">
          <p:sp>
            <p:nvSpPr>
              <p:cNvPr id="12" name="Zástupný symbol pro obsah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31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26" y="3068960"/>
            <a:ext cx="355525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Šipka nahoru 12"/>
          <p:cNvSpPr/>
          <p:nvPr/>
        </p:nvSpPr>
        <p:spPr>
          <a:xfrm>
            <a:off x="8388424" y="2222114"/>
            <a:ext cx="242316" cy="775546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nahoru 14"/>
          <p:cNvSpPr/>
          <p:nvPr/>
        </p:nvSpPr>
        <p:spPr>
          <a:xfrm>
            <a:off x="4716016" y="2241201"/>
            <a:ext cx="242316" cy="775546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13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Z 7,5 l mléka se vyrobí 1,5 kg tvarohu. Kolik litrů mléka  je třeba na výrobu 23 kg tvarohu?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1098" y="1628800"/>
            <a:ext cx="4038600" cy="45259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Počítej sám: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8248" y="1628800"/>
            <a:ext cx="4038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Vyber správnou odpověď: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Počítal(a) </a:t>
            </a:r>
            <a:r>
              <a:rPr lang="cs-CZ" b="1" dirty="0" smtClean="0"/>
              <a:t>jsi vůbec?</a:t>
            </a:r>
          </a:p>
          <a:p>
            <a:pPr marL="0" indent="0">
              <a:buNone/>
            </a:pPr>
            <a:r>
              <a:rPr lang="cs-CZ" sz="2000" b="1" dirty="0" smtClean="0"/>
              <a:t>Správná odpověď uvedena nebyla.</a:t>
            </a:r>
          </a:p>
          <a:p>
            <a:pPr marL="0" indent="0">
              <a:buNone/>
            </a:pPr>
            <a:r>
              <a:rPr lang="cs-CZ" sz="2000" b="1" dirty="0" smtClean="0"/>
              <a:t>Odpověď je:</a:t>
            </a:r>
          </a:p>
          <a:p>
            <a:pPr marL="0" indent="0">
              <a:buNone/>
            </a:pPr>
            <a:r>
              <a:rPr lang="cs-CZ" sz="4000" b="1" u="sng" dirty="0" smtClean="0"/>
              <a:t>  115 litrů mléka</a:t>
            </a:r>
            <a:endParaRPr lang="cs-CZ" sz="4000" b="1" u="sng" dirty="0"/>
          </a:p>
        </p:txBody>
      </p:sp>
      <p:pic>
        <p:nvPicPr>
          <p:cNvPr id="3074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31416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/>
          <p:cNvSpPr/>
          <p:nvPr/>
        </p:nvSpPr>
        <p:spPr>
          <a:xfrm>
            <a:off x="4860032" y="2112505"/>
            <a:ext cx="244827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125 litrů</a:t>
            </a:r>
          </a:p>
        </p:txBody>
      </p:sp>
      <p:sp>
        <p:nvSpPr>
          <p:cNvPr id="7" name="Ovál 6"/>
          <p:cNvSpPr/>
          <p:nvPr/>
        </p:nvSpPr>
        <p:spPr>
          <a:xfrm>
            <a:off x="6812632" y="2570922"/>
            <a:ext cx="1944216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86 litrů</a:t>
            </a:r>
          </a:p>
        </p:txBody>
      </p:sp>
      <p:sp>
        <p:nvSpPr>
          <p:cNvPr id="9" name="Ovál 8"/>
          <p:cNvSpPr/>
          <p:nvPr/>
        </p:nvSpPr>
        <p:spPr>
          <a:xfrm>
            <a:off x="6084168" y="3614869"/>
            <a:ext cx="232102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256 litrů</a:t>
            </a:r>
          </a:p>
        </p:txBody>
      </p:sp>
      <p:sp>
        <p:nvSpPr>
          <p:cNvPr id="10" name="Ovál 9"/>
          <p:cNvSpPr/>
          <p:nvPr/>
        </p:nvSpPr>
        <p:spPr>
          <a:xfrm>
            <a:off x="4950363" y="3002970"/>
            <a:ext cx="2304256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116 litrů</a:t>
            </a:r>
          </a:p>
        </p:txBody>
      </p:sp>
    </p:spTree>
    <p:extLst>
      <p:ext uri="{BB962C8B-B14F-4D97-AF65-F5344CB8AC3E}">
        <p14:creationId xmlns:p14="http://schemas.microsoft.com/office/powerpoint/2010/main" val="33843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Z 7,5 l mléka se vyrobí 1,5 kg tvarohu. Kolik litrů mléka  je třeba na výrobu 23 kg tvarohu?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1098" y="1628800"/>
            <a:ext cx="4038600" cy="45259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Počítej sám:</a:t>
            </a:r>
            <a:endParaRPr lang="cs-CZ" b="1" u="sng" dirty="0"/>
          </a:p>
        </p:txBody>
      </p:sp>
      <p:pic>
        <p:nvPicPr>
          <p:cNvPr id="3074" name="Picture 2" descr="C:\Program Files (x86)\Microsoft Office\MEDIA\CAGCAT10\j014962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31416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ástupný symbol pro obsah 11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600200"/>
                <a:ext cx="4038600" cy="4525963"/>
              </a:xfr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</a:t>
                </a:r>
                <a:r>
                  <a:rPr lang="cs-CZ" b="1" dirty="0" smtClean="0"/>
                  <a:t>7,5 l ………. 1,5 kg  </a:t>
                </a:r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</a:t>
                </a:r>
                <a:r>
                  <a:rPr lang="cs-CZ" b="1" dirty="0" smtClean="0"/>
                  <a:t> </a:t>
                </a:r>
                <a:r>
                  <a:rPr lang="cs-CZ" b="1" u="sng" dirty="0" smtClean="0"/>
                  <a:t>  x l ………… 23 kg </a:t>
                </a:r>
                <a:endParaRPr lang="cs-CZ" b="1" u="sng" dirty="0" smtClean="0"/>
              </a:p>
              <a:p>
                <a:pPr marL="0" indent="0">
                  <a:buNone/>
                </a:pPr>
                <a:r>
                  <a:rPr lang="cs-CZ" b="1" dirty="0" smtClean="0"/>
                  <a:t>  </a:t>
                </a:r>
                <a:r>
                  <a:rPr lang="cs-CZ" b="1" dirty="0" smtClean="0"/>
                  <a:t>x </a:t>
                </a:r>
                <a:r>
                  <a:rPr lang="cs-CZ" b="1" dirty="0" smtClean="0"/>
                  <a:t>= </a:t>
                </a:r>
                <a:r>
                  <a:rPr lang="cs-CZ" b="1" dirty="0" smtClean="0"/>
                  <a:t>7,5</a:t>
                </a:r>
                <a:r>
                  <a:rPr lang="cs-CZ" b="1" dirty="0" smtClean="0"/>
                  <a:t> </a:t>
                </a:r>
                <a:r>
                  <a:rPr lang="cs-CZ" b="1" dirty="0" smtClean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0" indent="0">
                  <a:buNone/>
                </a:pPr>
                <a:r>
                  <a:rPr lang="cs-CZ" b="1" dirty="0" smtClean="0"/>
                  <a:t>  </a:t>
                </a:r>
                <a:r>
                  <a:rPr lang="cs-CZ" b="1" dirty="0"/>
                  <a:t>x = </a:t>
                </a:r>
                <a:r>
                  <a:rPr lang="cs-CZ" b="1" dirty="0" smtClean="0"/>
                  <a:t>5 </a:t>
                </a:r>
                <a:r>
                  <a:rPr lang="cs-CZ" b="1" dirty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/>
                  <a:t>  </a:t>
                </a:r>
                <a:r>
                  <a:rPr lang="cs-CZ" b="1" u="sng" dirty="0" smtClean="0"/>
                  <a:t>x = </a:t>
                </a:r>
                <a:r>
                  <a:rPr lang="cs-CZ" b="1" u="sng" dirty="0" smtClean="0"/>
                  <a:t>115 l</a:t>
                </a:r>
                <a:endParaRPr lang="cs-CZ" b="1" u="sng" dirty="0" smtClean="0"/>
              </a:p>
              <a:p>
                <a:pPr marL="0" indent="0">
                  <a:buNone/>
                </a:pPr>
                <a:endParaRPr lang="cs-CZ" b="1" u="sng" dirty="0"/>
              </a:p>
              <a:p>
                <a:pPr marL="0" indent="0">
                  <a:buNone/>
                </a:pPr>
                <a:r>
                  <a:rPr lang="cs-CZ" b="1" dirty="0" smtClean="0"/>
                  <a:t>Na výrobu 23 kg tvarohu je třeba 115 l mléka.</a:t>
                </a:r>
                <a:endParaRPr lang="cs-CZ" b="1" dirty="0" smtClean="0"/>
              </a:p>
            </p:txBody>
          </p:sp>
        </mc:Choice>
        <mc:Fallback>
          <p:sp>
            <p:nvSpPr>
              <p:cNvPr id="11" name="Zástupný symbol pro obsah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600200"/>
                <a:ext cx="4038600" cy="4525963"/>
              </a:xfrm>
              <a:blipFill rotWithShape="1">
                <a:blip r:embed="rId3"/>
                <a:stretch>
                  <a:fillRect l="-2719" r="-6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Šipka nahoru 11"/>
          <p:cNvSpPr/>
          <p:nvPr/>
        </p:nvSpPr>
        <p:spPr>
          <a:xfrm>
            <a:off x="4716016" y="2132856"/>
            <a:ext cx="242316" cy="775546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>
            <a:off x="7668344" y="2132856"/>
            <a:ext cx="242316" cy="775546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7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10 </a:t>
            </a:r>
            <a:r>
              <a:rPr lang="cs-CZ" b="1" dirty="0"/>
              <a:t>brigádníků sbírá jahody a za den posbírá 50 kilo jahod. Kolik kilogramů jahod posbírá za den 7 brigádníků</a:t>
            </a:r>
            <a:r>
              <a:rPr lang="cs-CZ" b="1" dirty="0" smtClean="0"/>
              <a:t>?</a:t>
            </a:r>
            <a:br>
              <a:rPr lang="cs-CZ" b="1" dirty="0" smtClean="0"/>
            </a:b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Pokoj </a:t>
            </a:r>
            <a:r>
              <a:rPr lang="cs-CZ" b="1" dirty="0"/>
              <a:t>v </a:t>
            </a:r>
            <a:r>
              <a:rPr lang="cs-CZ" b="1" dirty="0" smtClean="0"/>
              <a:t>jednom </a:t>
            </a:r>
            <a:r>
              <a:rPr lang="cs-CZ" b="1" dirty="0"/>
              <a:t>hotelu stojí na sedm nocí deset tisíc pět set korun. Kolik nás bude stát stejný pokoj, pokud bychom tam chtěli jet na dvanáct dní</a:t>
            </a:r>
            <a:r>
              <a:rPr lang="cs-CZ" b="1" dirty="0" smtClean="0"/>
              <a:t>?</a:t>
            </a:r>
            <a:br>
              <a:rPr lang="cs-CZ" b="1" dirty="0" smtClean="0"/>
            </a:b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 </a:t>
            </a:r>
            <a:r>
              <a:rPr lang="cs-CZ" b="1" dirty="0"/>
              <a:t>2 hodiny 30 minut přepíše písař 30 stran textu. Kolik stran přepíše za 1 hodinu 30 minut?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420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PŘÍMÁ ÚMĚRNOST - TROJČLENKA</vt:lpstr>
      <vt:lpstr>Brigádník si za práci v lese vydělal za 8 hodin 288 Kč. Podle smlouvy má odpracovat 120 hodin. Jaká bude jeho mzda?</vt:lpstr>
      <vt:lpstr>Šest čokolád stojí 144 Kč. Kolik Kč stojí pět stejných čokolád?</vt:lpstr>
      <vt:lpstr>ZA 8 HODIN VYROBÍ  V TOVÁRNĚ 460 AUT. KOLIK STEJNÝCH AUT VYROBÍ ZA 18 HODIN?</vt:lpstr>
      <vt:lpstr>Z 7,5 l mléka se vyrobí 1,5 kg tvarohu. Kolik litrů mléka  je třeba na výrobu 23 kg tvarohu? </vt:lpstr>
      <vt:lpstr>Z 7,5 l mléka se vyrobí 1,5 kg tvarohu. Kolik litrů mléka  je třeba na výrobu 23 kg tvarohu?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 - TROJČLENKA</dc:title>
  <dc:creator>OEM</dc:creator>
  <cp:lastModifiedBy>Lokální laboratorní uživatel</cp:lastModifiedBy>
  <cp:revision>36</cp:revision>
  <dcterms:created xsi:type="dcterms:W3CDTF">2011-07-08T12:25:16Z</dcterms:created>
  <dcterms:modified xsi:type="dcterms:W3CDTF">2020-03-26T15:58:41Z</dcterms:modified>
</cp:coreProperties>
</file>