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C2529-B5CC-41B6-AF8F-DDAB7251F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F3D504-85CB-4C98-BAF7-25C9104F8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A80E54-75A0-4E4A-BAB5-9B55EC119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485C53-CF47-4F34-8C59-217533A1F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918F49-22B9-481E-81DF-8A708BEF7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1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938C1-14F9-4D62-BD3F-005A69DF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D485F9-2DC5-4A03-A619-C6105B353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D83990-BEBB-41AE-A931-BE5949FE6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6F334C-84DC-42D5-BB64-FFBE70D6D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C04C08-5DA2-4FDB-BE5E-895E0958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68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9DD0DB0-0663-4397-9CB3-6645FE17A2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326E3AE-E9CA-4C2B-BAA1-2CF6C4984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BB7B45-D921-429E-AD60-5AA91E926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BFB34B-45EC-470B-B11A-52F5D1791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ED11BA-0A96-462E-B07D-AF4FBFCAC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98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1C0ED-FC07-4EC6-8041-B56923E4F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D8339-1C0B-4A27-B28A-8B2DD46D3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BA947-89F7-4F4B-A43A-A72099B12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753987-709C-458C-8953-D9B9C456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53D266-A072-4B4C-AF1C-D1AB9854D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8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CD4CE-A9DB-4080-BECA-DF139C60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099F1E-65C6-4F60-ABD7-05EB0EE03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FF3648-C041-4713-B7D6-7748235CF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6D6173-0260-4DB1-80F9-AA35991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C9E271-85DA-4C65-BC15-6ED3D72B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44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17C59-4748-4FB9-9A36-8C9A2FE1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C0389-F660-4588-B6DF-D3CBA8E79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A42113-A7A7-4904-BC24-708A34E90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5B3072-1CC1-45E7-BB4B-5FDCF8B30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69EA61-7446-4E16-A18A-0AA8F70B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C7DBB6-5869-4DEF-A96F-CCC3D74C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32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1F547-167B-4577-94FD-99DC2A4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2730F1-DE0A-44B6-811A-43A0505A4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992259-AAA8-408C-B2AE-6FFB58363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075CF24-8A02-4E3D-A151-8D6907C4D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6D53BA-CFEE-4B2B-9A3D-B045E9500E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920F56-BF27-4904-A615-B3BD6190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83AFBEF-B616-4D32-9D58-5FB502FE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1E7A5D8-4A66-478D-923C-123A0431A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1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87D9B-BF05-45A3-BF02-D5FEA767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A5BE39-BCEA-4C77-87B5-7B0DE861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566E81-53B5-482D-8D5D-BCA82522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998AAF-741A-47CA-91EE-14FD31F5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07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7D4F693-1E84-4140-9A65-525910D2D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02584F-2B90-4EAE-8669-92FDFC252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DCBD15-B3CC-4DAC-9E99-3F06135C9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7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EB901-A331-455C-BF09-6D71907F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A75E1E-833A-4EF1-88A1-9B336C65C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323455-9F7F-4B89-B957-F096710F3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B11112-E80F-442B-965E-F1F4DB3E4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6C1433-0350-4EE0-BB30-0354B2A8A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CEF615-908A-46C9-88E6-86B8C060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95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ACE57-703B-4565-98DE-D3FD07006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7A7788E-8D14-4087-9AEC-7D74DA4DE0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E658CE-0C6D-419C-9B18-F9511420E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A196FA-9723-4DA6-B851-AE30664B9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FC49C9-5F80-48EB-B39E-5C3787A26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914FC3-C6CB-4E59-9096-D72EA5F6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70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0DA6B7C-40B5-4990-BC0F-6D9C48276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FDE455-053E-49FB-B745-504C2828D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6D4F88-C228-4045-B0DF-A88CE9ED21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D047-A10C-4B4E-8249-17CBB6986F83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04C5E3-A524-4918-8C37-A20B48AAC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E09C34-75CA-499E-B5A0-6A194CE10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BDC5C-4A45-4C2F-A5D2-5790BC2E6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20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2D747-5BEA-4A12-9E65-3EBBDC11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VÝZNAMOVÉ POMĚRY MEZI VEDLEJŠÍMI VĚTAMI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50C8F9-2326-4F5E-9794-04586FFA20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27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DBE85-717C-438B-A117-B05DF92E5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Souřadně spojené vedlejší věty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90A8A-F9C1-45DE-BB58-756E76550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05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Jsou vždy </a:t>
            </a:r>
            <a:r>
              <a:rPr lang="cs-CZ" b="1" u="sng" dirty="0">
                <a:solidFill>
                  <a:srgbClr val="00B050"/>
                </a:solidFill>
              </a:rPr>
              <a:t>stejného druhu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Závisí na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jedné společné řídící větě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. Na otázku položenou větou řídící dávají dvě i více odpovědí.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                </a:t>
            </a:r>
            <a:r>
              <a:rPr lang="cs-CZ" sz="2000" dirty="0"/>
              <a:t>1 VV                                          2 VV                                      3VH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u="sng" dirty="0"/>
              <a:t>Když</a:t>
            </a:r>
            <a:r>
              <a:rPr lang="cs-CZ" b="1" dirty="0"/>
              <a:t> </a:t>
            </a:r>
            <a:r>
              <a:rPr lang="cs-CZ" dirty="0"/>
              <a:t>mám radost </a:t>
            </a:r>
            <a:r>
              <a:rPr lang="cs-CZ" b="1" dirty="0"/>
              <a:t>a </a:t>
            </a:r>
            <a:r>
              <a:rPr lang="cs-CZ" b="1" u="sng" dirty="0"/>
              <a:t>když </a:t>
            </a:r>
            <a:r>
              <a:rPr lang="cs-CZ" dirty="0"/>
              <a:t>jsem sama doma</a:t>
            </a:r>
            <a:r>
              <a:rPr lang="cs-CZ" b="1" dirty="0"/>
              <a:t>, </a:t>
            </a:r>
            <a:r>
              <a:rPr lang="cs-CZ" dirty="0"/>
              <a:t>ráda si zazpívám.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b="1" dirty="0">
                <a:solidFill>
                  <a:srgbClr val="FF0000"/>
                </a:solidFill>
              </a:rPr>
              <a:t>Kdy (za jaké podmínky) si ráda zazpívám písničku? 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                                                                                          </a:t>
            </a:r>
            <a:r>
              <a:rPr lang="cs-CZ" sz="2000" b="1" dirty="0">
                <a:solidFill>
                  <a:srgbClr val="002060"/>
                </a:solidFill>
              </a:rPr>
              <a:t>3VH. </a:t>
            </a:r>
            <a:r>
              <a:rPr lang="cs-CZ" sz="2000" b="1" dirty="0">
                <a:solidFill>
                  <a:srgbClr val="FF0000"/>
                </a:solidFill>
              </a:rPr>
              <a:t>                              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                                                               +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</a:rPr>
              <a:t>                                             když 1VV  a když 2VV, </a:t>
            </a:r>
            <a:r>
              <a:rPr lang="cs-CZ" sz="2000" b="1" dirty="0">
                <a:solidFill>
                  <a:srgbClr val="00B050"/>
                </a:solidFill>
              </a:rPr>
              <a:t>(v. v. přísl. podmínkové)</a:t>
            </a:r>
          </a:p>
        </p:txBody>
      </p:sp>
      <p:pic>
        <p:nvPicPr>
          <p:cNvPr id="5" name="Grafický objekt 4" descr="Tenká šipka zatočená ve směru hodinových ručiček">
            <a:extLst>
              <a:ext uri="{FF2B5EF4-FFF2-40B4-BE49-F238E27FC236}">
                <a16:creationId xmlns:a16="http://schemas.microsoft.com/office/drawing/2014/main" id="{6A45A714-989E-4802-AE20-597531A95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132631">
            <a:off x="6107913" y="3829835"/>
            <a:ext cx="1794074" cy="897037"/>
          </a:xfrm>
          <a:prstGeom prst="rect">
            <a:avLst/>
          </a:prstGeom>
        </p:spPr>
      </p:pic>
      <p:pic>
        <p:nvPicPr>
          <p:cNvPr id="9" name="Grafický objekt 8" descr="Pulz">
            <a:extLst>
              <a:ext uri="{FF2B5EF4-FFF2-40B4-BE49-F238E27FC236}">
                <a16:creationId xmlns:a16="http://schemas.microsoft.com/office/drawing/2014/main" id="{67563F43-549F-4186-9AF8-1D94225DDD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50089" y="3773011"/>
            <a:ext cx="392097" cy="408372"/>
          </a:xfrm>
          <a:prstGeom prst="rect">
            <a:avLst/>
          </a:prstGeom>
        </p:spPr>
      </p:pic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A34B5DA6-EA51-471A-BF79-3A16CD64563F}"/>
              </a:ext>
            </a:extLst>
          </p:cNvPr>
          <p:cNvCxnSpPr/>
          <p:nvPr/>
        </p:nvCxnSpPr>
        <p:spPr>
          <a:xfrm flipH="1" flipV="1">
            <a:off x="2009322" y="3835153"/>
            <a:ext cx="443884" cy="692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A675FFCE-F677-47A0-801A-8FE143B0FC62}"/>
              </a:ext>
            </a:extLst>
          </p:cNvPr>
          <p:cNvCxnSpPr/>
          <p:nvPr/>
        </p:nvCxnSpPr>
        <p:spPr>
          <a:xfrm flipV="1">
            <a:off x="2805728" y="3933308"/>
            <a:ext cx="2324273" cy="578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5AE8CD55-8E31-41C1-BC5E-7E25129179D2}"/>
              </a:ext>
            </a:extLst>
          </p:cNvPr>
          <p:cNvCxnSpPr/>
          <p:nvPr/>
        </p:nvCxnSpPr>
        <p:spPr>
          <a:xfrm flipV="1">
            <a:off x="4225771" y="5069150"/>
            <a:ext cx="1808460" cy="532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82263CD2-9A7E-4AD5-8481-21E5BBAC1FD1}"/>
              </a:ext>
            </a:extLst>
          </p:cNvPr>
          <p:cNvCxnSpPr/>
          <p:nvPr/>
        </p:nvCxnSpPr>
        <p:spPr>
          <a:xfrm flipV="1">
            <a:off x="5628443" y="5069150"/>
            <a:ext cx="405788" cy="628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vá složená závorka 18">
            <a:extLst>
              <a:ext uri="{FF2B5EF4-FFF2-40B4-BE49-F238E27FC236}">
                <a16:creationId xmlns:a16="http://schemas.microsoft.com/office/drawing/2014/main" id="{81A33373-4CC6-4FAD-8026-ECB78E627622}"/>
              </a:ext>
            </a:extLst>
          </p:cNvPr>
          <p:cNvSpPr/>
          <p:nvPr/>
        </p:nvSpPr>
        <p:spPr>
          <a:xfrm rot="16200000">
            <a:off x="4798381" y="5180119"/>
            <a:ext cx="71021" cy="1589103"/>
          </a:xfrm>
          <a:prstGeom prst="leftBrace">
            <a:avLst>
              <a:gd name="adj1" fmla="val 115833"/>
              <a:gd name="adj2" fmla="val 486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15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4CF15-7F5D-47D5-8AAA-9306B106F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C4D480-48B1-4483-BD95-E488408F5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                   </a:t>
            </a:r>
            <a:r>
              <a:rPr lang="cs-CZ" dirty="0">
                <a:solidFill>
                  <a:srgbClr val="FF0000"/>
                </a:solidFill>
              </a:rPr>
              <a:t>S </a:t>
            </a:r>
            <a:r>
              <a:rPr lang="cs-CZ" b="1" dirty="0">
                <a:solidFill>
                  <a:srgbClr val="FF0000"/>
                </a:solidFill>
              </a:rPr>
              <a:t>jakým </a:t>
            </a:r>
            <a:r>
              <a:rPr lang="cs-CZ" dirty="0">
                <a:solidFill>
                  <a:srgbClr val="FF0000"/>
                </a:solidFill>
              </a:rPr>
              <a:t>klukem jsem se seznámil?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FF0000"/>
                </a:solidFill>
              </a:rPr>
              <a:t>    </a:t>
            </a:r>
            <a:r>
              <a:rPr lang="cs-CZ" sz="1800" dirty="0">
                <a:solidFill>
                  <a:srgbClr val="002060"/>
                </a:solidFill>
              </a:rPr>
              <a:t>1VH                                                                                  2VV                                                             3VV</a:t>
            </a:r>
          </a:p>
          <a:p>
            <a:pPr marL="0" indent="0">
              <a:buNone/>
            </a:pPr>
            <a:r>
              <a:rPr lang="cs-CZ" dirty="0"/>
              <a:t>Seznámil jsem se s klukem, </a:t>
            </a:r>
            <a:r>
              <a:rPr lang="cs-CZ" b="1" u="sng" dirty="0"/>
              <a:t>který</a:t>
            </a:r>
            <a:r>
              <a:rPr lang="cs-CZ" u="sng" dirty="0"/>
              <a:t> </a:t>
            </a:r>
            <a:r>
              <a:rPr lang="cs-CZ" dirty="0"/>
              <a:t>dobře hraje fotbal, </a:t>
            </a:r>
            <a:r>
              <a:rPr lang="cs-CZ" b="1" u="sng" dirty="0"/>
              <a:t>který</a:t>
            </a:r>
            <a:r>
              <a:rPr lang="cs-CZ" b="1" dirty="0"/>
              <a:t> </a:t>
            </a:r>
            <a:r>
              <a:rPr lang="cs-CZ" dirty="0"/>
              <a:t>se dobře učí</a:t>
            </a:r>
          </a:p>
          <a:p>
            <a:pPr marL="0" indent="0">
              <a:buNone/>
            </a:pPr>
            <a:r>
              <a:rPr lang="cs-CZ" sz="1800" dirty="0"/>
              <a:t>                      4VV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a </a:t>
            </a:r>
            <a:r>
              <a:rPr lang="cs-CZ" b="1" u="sng" dirty="0"/>
              <a:t>který</a:t>
            </a:r>
            <a:r>
              <a:rPr lang="cs-CZ" b="1" dirty="0"/>
              <a:t> </a:t>
            </a:r>
            <a:r>
              <a:rPr lang="cs-CZ" dirty="0"/>
              <a:t>nezkazí žádnou legraci.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</a:t>
            </a:r>
            <a:r>
              <a:rPr lang="cs-CZ" sz="2000" dirty="0">
                <a:solidFill>
                  <a:srgbClr val="002060"/>
                </a:solidFill>
              </a:rPr>
              <a:t>1VH,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                                                                                 +                  +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                                                                který 2vv, který 3vv a který 4vv. </a:t>
            </a:r>
            <a:r>
              <a:rPr lang="cs-CZ" sz="2000" b="1" dirty="0">
                <a:solidFill>
                  <a:srgbClr val="00B050"/>
                </a:solidFill>
              </a:rPr>
              <a:t>(v. v. přívlastkové)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   </a:t>
            </a:r>
          </a:p>
        </p:txBody>
      </p:sp>
      <p:pic>
        <p:nvPicPr>
          <p:cNvPr id="5" name="Grafický objekt 4" descr="Zpět zprava doleva">
            <a:extLst>
              <a:ext uri="{FF2B5EF4-FFF2-40B4-BE49-F238E27FC236}">
                <a16:creationId xmlns:a16="http://schemas.microsoft.com/office/drawing/2014/main" id="{836F965A-878E-4D33-8326-F1DABB641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56229" y="1690688"/>
            <a:ext cx="914400" cy="914400"/>
          </a:xfrm>
          <a:prstGeom prst="rect">
            <a:avLst/>
          </a:prstGeom>
        </p:spPr>
      </p:pic>
      <p:pic>
        <p:nvPicPr>
          <p:cNvPr id="7" name="Grafický objekt 6" descr="Pulz">
            <a:extLst>
              <a:ext uri="{FF2B5EF4-FFF2-40B4-BE49-F238E27FC236}">
                <a16:creationId xmlns:a16="http://schemas.microsoft.com/office/drawing/2014/main" id="{CC1AF4A5-13C8-4445-8BCA-794EE7D0DB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5879" y="3858141"/>
            <a:ext cx="286305" cy="286305"/>
          </a:xfrm>
          <a:prstGeom prst="rect">
            <a:avLst/>
          </a:prstGeom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33EECD1A-14EC-42AE-983A-BA496A332809}"/>
              </a:ext>
            </a:extLst>
          </p:cNvPr>
          <p:cNvCxnSpPr/>
          <p:nvPr/>
        </p:nvCxnSpPr>
        <p:spPr>
          <a:xfrm flipH="1">
            <a:off x="6187736" y="2147888"/>
            <a:ext cx="514905" cy="675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B7CD1B60-FCBA-4F40-A6FB-C1C18B9177E1}"/>
              </a:ext>
            </a:extLst>
          </p:cNvPr>
          <p:cNvCxnSpPr/>
          <p:nvPr/>
        </p:nvCxnSpPr>
        <p:spPr>
          <a:xfrm>
            <a:off x="6711518" y="2147888"/>
            <a:ext cx="2902999" cy="755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32279E8-4DB2-45C1-92C1-9C2028BCA7C7}"/>
              </a:ext>
            </a:extLst>
          </p:cNvPr>
          <p:cNvCxnSpPr/>
          <p:nvPr/>
        </p:nvCxnSpPr>
        <p:spPr>
          <a:xfrm flipH="1">
            <a:off x="2734322" y="2147888"/>
            <a:ext cx="4026393" cy="1527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D5388BC5-34F7-4DF0-8018-EC1794FC73BC}"/>
              </a:ext>
            </a:extLst>
          </p:cNvPr>
          <p:cNvCxnSpPr/>
          <p:nvPr/>
        </p:nvCxnSpPr>
        <p:spPr>
          <a:xfrm>
            <a:off x="4429957" y="4403324"/>
            <a:ext cx="985422" cy="58592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501773B8-F963-4ED2-8EE4-F446B21CF7B6}"/>
              </a:ext>
            </a:extLst>
          </p:cNvPr>
          <p:cNvCxnSpPr/>
          <p:nvPr/>
        </p:nvCxnSpPr>
        <p:spPr>
          <a:xfrm>
            <a:off x="4447713" y="4421080"/>
            <a:ext cx="2068497" cy="58592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9207D406-1068-4371-9345-C551FB81F5BA}"/>
              </a:ext>
            </a:extLst>
          </p:cNvPr>
          <p:cNvCxnSpPr/>
          <p:nvPr/>
        </p:nvCxnSpPr>
        <p:spPr>
          <a:xfrm>
            <a:off x="4429957" y="4403324"/>
            <a:ext cx="3178206" cy="58592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Levá složená závorka 19">
            <a:extLst>
              <a:ext uri="{FF2B5EF4-FFF2-40B4-BE49-F238E27FC236}">
                <a16:creationId xmlns:a16="http://schemas.microsoft.com/office/drawing/2014/main" id="{8E4FDDF7-4AB7-4CB3-9DB4-6BDADF4C9F71}"/>
              </a:ext>
            </a:extLst>
          </p:cNvPr>
          <p:cNvSpPr/>
          <p:nvPr/>
        </p:nvSpPr>
        <p:spPr>
          <a:xfrm rot="16200000">
            <a:off x="6376387" y="4112580"/>
            <a:ext cx="257453" cy="2561209"/>
          </a:xfrm>
          <a:prstGeom prst="leftBrace">
            <a:avLst>
              <a:gd name="adj1" fmla="val 115833"/>
              <a:gd name="adj2" fmla="val 486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11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D2C68-AAB7-48D5-BED9-418F4679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968FF3-5BDF-4D07-AE98-52B8F9C47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31"/>
            <a:ext cx="10515600" cy="4351338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Spojovací výrazy </a:t>
            </a:r>
            <a:r>
              <a:rPr lang="cs-CZ" b="1" u="sng" dirty="0">
                <a:solidFill>
                  <a:srgbClr val="7030A0"/>
                </a:solidFill>
              </a:rPr>
              <a:t>se opakují</a:t>
            </a:r>
            <a:r>
              <a:rPr lang="cs-CZ" b="1" dirty="0">
                <a:solidFill>
                  <a:srgbClr val="7030A0"/>
                </a:solidFill>
              </a:rPr>
              <a:t>, mohou se </a:t>
            </a:r>
            <a:r>
              <a:rPr lang="cs-CZ" b="1" u="sng" dirty="0">
                <a:solidFill>
                  <a:srgbClr val="7030A0"/>
                </a:solidFill>
              </a:rPr>
              <a:t>i vypustit </a:t>
            </a:r>
            <a:r>
              <a:rPr lang="cs-CZ" b="1" dirty="0">
                <a:solidFill>
                  <a:srgbClr val="7030A0"/>
                </a:solidFill>
              </a:rPr>
              <a:t>(pokud je vztah vyjádřen dostatečně jasně a jednoznačně). </a:t>
            </a:r>
          </a:p>
          <a:p>
            <a:r>
              <a:rPr lang="cs-CZ" b="1" dirty="0">
                <a:solidFill>
                  <a:srgbClr val="00B050"/>
                </a:solidFill>
              </a:rPr>
              <a:t>Nejčastěji jsou věty spojeny spojkou „a,“ za kterou je další spojovací </a:t>
            </a:r>
            <a:r>
              <a:rPr lang="cs-CZ" b="1" u="sng" dirty="0">
                <a:solidFill>
                  <a:srgbClr val="00B050"/>
                </a:solidFill>
              </a:rPr>
              <a:t>výraz podřadicí </a:t>
            </a:r>
            <a:r>
              <a:rPr lang="cs-CZ" b="1" dirty="0">
                <a:solidFill>
                  <a:srgbClr val="00B050"/>
                </a:solidFill>
              </a:rPr>
              <a:t>(a když, a který, a protože, a jak, …). </a:t>
            </a: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Ze stylistických důvodů </a:t>
            </a:r>
            <a:r>
              <a:rPr lang="cs-CZ" b="1" u="sng" dirty="0">
                <a:solidFill>
                  <a:schemeClr val="accent2">
                    <a:lumMod val="75000"/>
                  </a:schemeClr>
                </a:solidFill>
              </a:rPr>
              <a:t>podřadicí spojovací výraz již neopakujeme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, ale můžeme ho </a:t>
            </a:r>
            <a:r>
              <a:rPr lang="cs-CZ" b="1" u="sng" dirty="0">
                <a:solidFill>
                  <a:schemeClr val="accent2">
                    <a:lumMod val="75000"/>
                  </a:schemeClr>
                </a:solidFill>
              </a:rPr>
              <a:t>dosadit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(viz souvětí v dalším okně). </a:t>
            </a:r>
          </a:p>
          <a:p>
            <a:r>
              <a:rPr lang="cs-CZ" dirty="0"/>
              <a:t>Věty se navzájem oddělují čárkami, pokud nejsou spojeny spojkami </a:t>
            </a:r>
            <a:r>
              <a:rPr lang="cs-CZ" b="1" dirty="0"/>
              <a:t>a, i, nebo, ani, či </a:t>
            </a:r>
            <a:r>
              <a:rPr lang="cs-CZ" dirty="0"/>
              <a:t>v poměru slučovacím nebo slabě vylučovacím.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39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4B253-ADE0-4848-B62D-0B3C1ACC5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6323C-545D-4742-A3A3-64BBFCF15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6493"/>
            <a:ext cx="10729404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                                                                                     Koho, co? psal Mirek z prázdnin domů?</a:t>
            </a:r>
          </a:p>
          <a:p>
            <a:pPr marL="0" indent="0">
              <a:buNone/>
            </a:pPr>
            <a:r>
              <a:rPr lang="cs-CZ" sz="2000" dirty="0"/>
              <a:t>   1VH                                                                    2VV                       </a:t>
            </a:r>
            <a:r>
              <a:rPr lang="cs-CZ" sz="2000" b="1" u="sng" dirty="0"/>
              <a:t>(že)  </a:t>
            </a:r>
            <a:r>
              <a:rPr lang="cs-CZ" sz="2000" dirty="0"/>
              <a:t>3VV</a:t>
            </a:r>
          </a:p>
          <a:p>
            <a:pPr marL="0" indent="0">
              <a:buNone/>
            </a:pPr>
            <a:r>
              <a:rPr lang="cs-CZ" dirty="0"/>
              <a:t>Mirek psal z prázdnin domů, </a:t>
            </a:r>
            <a:r>
              <a:rPr lang="cs-CZ" b="1" u="sng" dirty="0"/>
              <a:t>že</a:t>
            </a:r>
            <a:r>
              <a:rPr lang="cs-CZ" dirty="0"/>
              <a:t> se má dobře, našel si spoustu kamarádů,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b="1" u="sng" dirty="0"/>
              <a:t>(že) </a:t>
            </a:r>
            <a:r>
              <a:rPr lang="cs-CZ" sz="2000" dirty="0"/>
              <a:t>4VV                                                       a </a:t>
            </a:r>
            <a:r>
              <a:rPr lang="cs-CZ" sz="2000" b="1" u="sng" dirty="0"/>
              <a:t>(že) </a:t>
            </a:r>
            <a:r>
              <a:rPr lang="cs-CZ" sz="2000" dirty="0"/>
              <a:t>5vv</a:t>
            </a:r>
          </a:p>
          <a:p>
            <a:pPr marL="0" indent="0">
              <a:buNone/>
            </a:pPr>
            <a:r>
              <a:rPr lang="cs-CZ" dirty="0"/>
              <a:t> chodí se koupat do rybníka, občas chodí na ryby.</a:t>
            </a:r>
          </a:p>
          <a:p>
            <a:pPr marL="0" indent="0">
              <a:buNone/>
            </a:pPr>
            <a:r>
              <a:rPr lang="cs-CZ" sz="2000" dirty="0"/>
              <a:t>                                   </a:t>
            </a:r>
            <a:r>
              <a:rPr lang="cs-CZ" sz="2000" b="1" dirty="0">
                <a:solidFill>
                  <a:srgbClr val="002060"/>
                </a:solidFill>
              </a:rPr>
              <a:t>1VH,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</a:rPr>
              <a:t>                                                           </a:t>
            </a:r>
            <a:r>
              <a:rPr lang="cs-CZ" sz="2000" b="1" dirty="0">
                <a:solidFill>
                  <a:srgbClr val="FF0000"/>
                </a:solidFill>
              </a:rPr>
              <a:t>+                +                   +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</a:rPr>
              <a:t>                                            že 2vv, (a že) 3vv, (a že) 4VV, (a že) 5VV. </a:t>
            </a:r>
            <a:r>
              <a:rPr lang="cs-CZ" sz="2000" b="1" dirty="0">
                <a:solidFill>
                  <a:srgbClr val="00B050"/>
                </a:solidFill>
              </a:rPr>
              <a:t>(v. v. předmětné)</a:t>
            </a:r>
          </a:p>
        </p:txBody>
      </p:sp>
      <p:pic>
        <p:nvPicPr>
          <p:cNvPr id="5" name="Grafický objekt 4" descr="Tenká šipka zatočená ve směru hodinových ručiček">
            <a:extLst>
              <a:ext uri="{FF2B5EF4-FFF2-40B4-BE49-F238E27FC236}">
                <a16:creationId xmlns:a16="http://schemas.microsoft.com/office/drawing/2014/main" id="{76CC97C8-20F9-4C06-BB9B-9295ACB75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715433">
            <a:off x="4686584" y="936593"/>
            <a:ext cx="750163" cy="1144336"/>
          </a:xfrm>
          <a:prstGeom prst="rect">
            <a:avLst/>
          </a:prstGeom>
        </p:spPr>
      </p:pic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042650A5-F7A3-462C-AB20-C38D4EBC163B}"/>
              </a:ext>
            </a:extLst>
          </p:cNvPr>
          <p:cNvCxnSpPr/>
          <p:nvPr/>
        </p:nvCxnSpPr>
        <p:spPr>
          <a:xfrm flipH="1">
            <a:off x="6174420" y="1242272"/>
            <a:ext cx="523782" cy="652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B52A0139-4C65-45C3-9DA7-902F4DDFF5C8}"/>
              </a:ext>
            </a:extLst>
          </p:cNvPr>
          <p:cNvCxnSpPr/>
          <p:nvPr/>
        </p:nvCxnSpPr>
        <p:spPr>
          <a:xfrm>
            <a:off x="6698202" y="1284432"/>
            <a:ext cx="2272684" cy="568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01D3FEA6-71A7-4CAF-A54E-9D40DD18F9DD}"/>
              </a:ext>
            </a:extLst>
          </p:cNvPr>
          <p:cNvCxnSpPr/>
          <p:nvPr/>
        </p:nvCxnSpPr>
        <p:spPr>
          <a:xfrm flipH="1">
            <a:off x="3013969" y="1215601"/>
            <a:ext cx="3684233" cy="153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78D9A312-4F48-42A1-A6AC-526C231C2329}"/>
              </a:ext>
            </a:extLst>
          </p:cNvPr>
          <p:cNvCxnSpPr/>
          <p:nvPr/>
        </p:nvCxnSpPr>
        <p:spPr>
          <a:xfrm>
            <a:off x="6698202" y="1242124"/>
            <a:ext cx="0" cy="1482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E508C2B0-9C58-4600-B4CD-08C02D34C49F}"/>
              </a:ext>
            </a:extLst>
          </p:cNvPr>
          <p:cNvCxnSpPr>
            <a:cxnSpLocks/>
          </p:cNvCxnSpPr>
          <p:nvPr/>
        </p:nvCxnSpPr>
        <p:spPr>
          <a:xfrm>
            <a:off x="3373514" y="3534892"/>
            <a:ext cx="662475" cy="63475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231FCD8E-C681-4BE9-AF25-B9EE4C7C4CE3}"/>
              </a:ext>
            </a:extLst>
          </p:cNvPr>
          <p:cNvCxnSpPr/>
          <p:nvPr/>
        </p:nvCxnSpPr>
        <p:spPr>
          <a:xfrm>
            <a:off x="3373514" y="3503820"/>
            <a:ext cx="1811045" cy="6658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39A716C0-CC00-4CA0-AAB5-2061A439C998}"/>
              </a:ext>
            </a:extLst>
          </p:cNvPr>
          <p:cNvCxnSpPr/>
          <p:nvPr/>
        </p:nvCxnSpPr>
        <p:spPr>
          <a:xfrm>
            <a:off x="3409026" y="3534892"/>
            <a:ext cx="2894120" cy="6036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EA83C032-12A8-4C4B-88D4-864487FFECA2}"/>
              </a:ext>
            </a:extLst>
          </p:cNvPr>
          <p:cNvCxnSpPr/>
          <p:nvPr/>
        </p:nvCxnSpPr>
        <p:spPr>
          <a:xfrm>
            <a:off x="3462292" y="3543770"/>
            <a:ext cx="3932808" cy="55929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07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F32F9-5E03-4FA6-B967-79080A4E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/>
              <a:t>Důležitá poznámka:</a:t>
            </a:r>
            <a:br>
              <a:rPr lang="cs-CZ" sz="2800" b="1" u="sng" dirty="0"/>
            </a:b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Protože souřadně spojené věty vedlejší jsou často uvozeny pouze spojkou </a:t>
            </a:r>
            <a:r>
              <a:rPr lang="cs-CZ" sz="2800" b="1" u="sng" dirty="0">
                <a:solidFill>
                  <a:schemeClr val="accent2">
                    <a:lumMod val="75000"/>
                  </a:schemeClr>
                </a:solidFill>
              </a:rPr>
              <a:t>a,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 z nepozornosti je chybně zaměňujeme za věty hlavní.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11056-68CA-4A22-9030-D5D2C67EF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                                              </a:t>
            </a:r>
            <a:r>
              <a:rPr lang="cs-CZ" sz="2000" b="1" dirty="0">
                <a:solidFill>
                  <a:srgbClr val="FF0000"/>
                </a:solidFill>
              </a:rPr>
              <a:t>Jaký</a:t>
            </a:r>
            <a:r>
              <a:rPr lang="cs-CZ" sz="2000" dirty="0">
                <a:solidFill>
                  <a:srgbClr val="FF0000"/>
                </a:solidFill>
              </a:rPr>
              <a:t> čaj jsem uvařila?</a:t>
            </a:r>
          </a:p>
          <a:p>
            <a:pPr marL="0" indent="0">
              <a:buNone/>
            </a:pPr>
            <a:r>
              <a:rPr lang="cs-CZ" sz="2000" dirty="0"/>
              <a:t>1VH                                                 2VV                                                                   3VV</a:t>
            </a:r>
          </a:p>
          <a:p>
            <a:pPr marL="0" indent="0">
              <a:buNone/>
            </a:pPr>
            <a:r>
              <a:rPr lang="cs-CZ" dirty="0"/>
              <a:t>Uvařila jsem čaj, </a:t>
            </a:r>
            <a:r>
              <a:rPr lang="cs-CZ" b="1" u="sng" dirty="0"/>
              <a:t>který</a:t>
            </a:r>
            <a:r>
              <a:rPr lang="cs-CZ" dirty="0"/>
              <a:t> měl léčivé účinky, </a:t>
            </a:r>
            <a:r>
              <a:rPr lang="cs-CZ" b="1" dirty="0"/>
              <a:t>ale</a:t>
            </a:r>
            <a:r>
              <a:rPr lang="cs-CZ" dirty="0"/>
              <a:t> </a:t>
            </a:r>
            <a:r>
              <a:rPr lang="cs-CZ" u="sng" dirty="0"/>
              <a:t>(který) </a:t>
            </a:r>
            <a:r>
              <a:rPr lang="cs-CZ" dirty="0"/>
              <a:t>nepříjemně chutnal.</a:t>
            </a:r>
          </a:p>
          <a:p>
            <a:pPr marL="0" indent="0">
              <a:buNone/>
            </a:pPr>
            <a:r>
              <a:rPr lang="cs-CZ" sz="2000" dirty="0"/>
              <a:t>                                   </a:t>
            </a:r>
            <a:r>
              <a:rPr lang="cs-CZ" sz="2000" b="1" dirty="0">
                <a:solidFill>
                  <a:srgbClr val="002060"/>
                </a:solidFill>
              </a:rPr>
              <a:t>1VH,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</a:rPr>
              <a:t>                                                              </a:t>
            </a:r>
            <a:r>
              <a:rPr lang="cs-CZ" sz="2000" b="1" dirty="0">
                <a:solidFill>
                  <a:srgbClr val="FF0000"/>
                </a:solidFill>
              </a:rPr>
              <a:t>x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</a:rPr>
              <a:t>                                         který 2VV, ale </a:t>
            </a:r>
            <a:r>
              <a:rPr lang="cs-CZ" sz="2000" dirty="0">
                <a:solidFill>
                  <a:srgbClr val="002060"/>
                </a:solidFill>
              </a:rPr>
              <a:t>(který) </a:t>
            </a:r>
            <a:r>
              <a:rPr lang="cs-CZ" sz="2000" b="1" dirty="0">
                <a:solidFill>
                  <a:srgbClr val="002060"/>
                </a:solidFill>
              </a:rPr>
              <a:t>3VV. </a:t>
            </a:r>
            <a:r>
              <a:rPr lang="cs-CZ" sz="2000" b="1" dirty="0">
                <a:solidFill>
                  <a:srgbClr val="00B050"/>
                </a:solidFill>
              </a:rPr>
              <a:t>(v. v. přívlastkové)</a:t>
            </a:r>
            <a:endParaRPr lang="cs-CZ" sz="2000" dirty="0">
              <a:solidFill>
                <a:srgbClr val="00B050"/>
              </a:solidFill>
            </a:endParaRPr>
          </a:p>
        </p:txBody>
      </p:sp>
      <p:pic>
        <p:nvPicPr>
          <p:cNvPr id="5" name="Grafický objekt 4" descr="Pulz">
            <a:extLst>
              <a:ext uri="{FF2B5EF4-FFF2-40B4-BE49-F238E27FC236}">
                <a16:creationId xmlns:a16="http://schemas.microsoft.com/office/drawing/2014/main" id="{ACD877F8-22E2-4424-B8FC-0E64E0C9F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10653" y="2891901"/>
            <a:ext cx="375082" cy="375082"/>
          </a:xfrm>
          <a:prstGeom prst="rect">
            <a:avLst/>
          </a:prstGeom>
        </p:spPr>
      </p:pic>
      <p:pic>
        <p:nvPicPr>
          <p:cNvPr id="7" name="Grafický objekt 6" descr="Tenká šipka zatočená ve směru hodinových ručiček">
            <a:extLst>
              <a:ext uri="{FF2B5EF4-FFF2-40B4-BE49-F238E27FC236}">
                <a16:creationId xmlns:a16="http://schemas.microsoft.com/office/drawing/2014/main" id="{B416C438-F8EF-466A-8AD1-B469F53585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672094">
            <a:off x="2642588" y="1915357"/>
            <a:ext cx="914400" cy="914400"/>
          </a:xfrm>
          <a:prstGeom prst="rect">
            <a:avLst/>
          </a:prstGeom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CB4AB985-34D5-4A93-9FA0-7EEA0E490EFE}"/>
              </a:ext>
            </a:extLst>
          </p:cNvPr>
          <p:cNvCxnSpPr/>
          <p:nvPr/>
        </p:nvCxnSpPr>
        <p:spPr>
          <a:xfrm flipH="1">
            <a:off x="3642863" y="2068497"/>
            <a:ext cx="210046" cy="612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A3040482-61BA-467C-B2DA-E72E21BFA88A}"/>
              </a:ext>
            </a:extLst>
          </p:cNvPr>
          <p:cNvCxnSpPr/>
          <p:nvPr/>
        </p:nvCxnSpPr>
        <p:spPr>
          <a:xfrm>
            <a:off x="3844031" y="2059619"/>
            <a:ext cx="4944862" cy="674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5D36EC5-9FF1-4D68-B5C4-BE5A576EB1B3}"/>
              </a:ext>
            </a:extLst>
          </p:cNvPr>
          <p:cNvCxnSpPr/>
          <p:nvPr/>
        </p:nvCxnSpPr>
        <p:spPr>
          <a:xfrm>
            <a:off x="3364637" y="3781887"/>
            <a:ext cx="772357" cy="59480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1A3E2BB9-A515-4EB9-8A0C-8A44F6976EC0}"/>
              </a:ext>
            </a:extLst>
          </p:cNvPr>
          <p:cNvCxnSpPr/>
          <p:nvPr/>
        </p:nvCxnSpPr>
        <p:spPr>
          <a:xfrm>
            <a:off x="3373515" y="3790765"/>
            <a:ext cx="2210539" cy="57541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Levá složená závorka 15">
            <a:extLst>
              <a:ext uri="{FF2B5EF4-FFF2-40B4-BE49-F238E27FC236}">
                <a16:creationId xmlns:a16="http://schemas.microsoft.com/office/drawing/2014/main" id="{3EA9E522-6FC6-403A-AE90-347C1B8FAE2D}"/>
              </a:ext>
            </a:extLst>
          </p:cNvPr>
          <p:cNvSpPr/>
          <p:nvPr/>
        </p:nvSpPr>
        <p:spPr>
          <a:xfrm rot="16200000">
            <a:off x="4520954" y="3482265"/>
            <a:ext cx="257453" cy="2561209"/>
          </a:xfrm>
          <a:prstGeom prst="leftBrace">
            <a:avLst>
              <a:gd name="adj1" fmla="val 115833"/>
              <a:gd name="adj2" fmla="val 486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69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ABB0A-311E-4C83-B710-8F33FD137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Sledujeme příklady dvou souvětí: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D09B67-756B-4B47-BEA5-092573907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/>
              <a:t>         1VH                                        2VV                                                             3VV</a:t>
            </a:r>
          </a:p>
          <a:p>
            <a:pPr marL="514350" indent="-514350">
              <a:buAutoNum type="alphaLcParenR"/>
            </a:pPr>
            <a:r>
              <a:rPr lang="cs-CZ" dirty="0"/>
              <a:t>Pozoroval pole, </a:t>
            </a:r>
            <a:r>
              <a:rPr lang="cs-CZ" b="1" dirty="0"/>
              <a:t>jak </a:t>
            </a:r>
            <a:r>
              <a:rPr lang="cs-CZ" dirty="0"/>
              <a:t>se krásně vlnilo </a:t>
            </a:r>
            <a:r>
              <a:rPr lang="cs-CZ" b="1" dirty="0"/>
              <a:t>a</a:t>
            </a:r>
            <a:r>
              <a:rPr lang="cs-CZ" dirty="0"/>
              <a:t> (jak) šustilo zlatými klasy. </a:t>
            </a:r>
          </a:p>
          <a:p>
            <a:pPr marL="0" indent="0">
              <a:buNone/>
            </a:pPr>
            <a:r>
              <a:rPr lang="cs-CZ" sz="1800" dirty="0"/>
              <a:t>             1VH                                                                      2VV                                                               3VH</a:t>
            </a:r>
          </a:p>
          <a:p>
            <a:pPr marL="514350" indent="-514350">
              <a:buAutoNum type="alphaLcParenR" startAt="2"/>
            </a:pPr>
            <a:r>
              <a:rPr lang="cs-CZ" dirty="0"/>
              <a:t>Lékař se sklonil k raněnému, </a:t>
            </a:r>
            <a:r>
              <a:rPr lang="cs-CZ" b="1" dirty="0"/>
              <a:t>který</a:t>
            </a:r>
            <a:r>
              <a:rPr lang="cs-CZ" dirty="0"/>
              <a:t> byl v bezvědomí, </a:t>
            </a:r>
            <a:r>
              <a:rPr lang="cs-CZ" b="1" dirty="0"/>
              <a:t>a</a:t>
            </a:r>
            <a:r>
              <a:rPr lang="cs-CZ" dirty="0"/>
              <a:t> dal mu umělé</a:t>
            </a:r>
          </a:p>
          <a:p>
            <a:pPr marL="0" indent="0">
              <a:buNone/>
            </a:pPr>
            <a:r>
              <a:rPr lang="cs-CZ" dirty="0"/>
              <a:t>      dýchání.</a:t>
            </a:r>
          </a:p>
          <a:p>
            <a:pPr marL="0" indent="0">
              <a:buNone/>
            </a:pPr>
            <a:r>
              <a:rPr lang="cs-CZ" dirty="0"/>
              <a:t>V obou případech je třetí věta uvedena spojkou </a:t>
            </a:r>
            <a:r>
              <a:rPr lang="cs-CZ" b="1" dirty="0"/>
              <a:t>a. </a:t>
            </a:r>
            <a:r>
              <a:rPr lang="cs-CZ" dirty="0"/>
              <a:t>Je hlavní nebo vedlejší? Abychom se správně rozhodli, zkusme s ní „zahýbat“. Uvedeme ji </a:t>
            </a:r>
            <a:r>
              <a:rPr lang="cs-CZ" b="1" dirty="0"/>
              <a:t>do obsahové souvislosti </a:t>
            </a:r>
            <a:r>
              <a:rPr lang="cs-CZ" dirty="0"/>
              <a:t>jednak s </a:t>
            </a:r>
            <a:r>
              <a:rPr lang="cs-CZ" b="1" dirty="0"/>
              <a:t>předchozí větou hlavní</a:t>
            </a:r>
            <a:r>
              <a:rPr lang="cs-CZ" dirty="0"/>
              <a:t>, jednak s předchozí </a:t>
            </a:r>
            <a:r>
              <a:rPr lang="cs-CZ" b="1" dirty="0"/>
              <a:t>větou vedlejší</a:t>
            </a:r>
            <a:r>
              <a:rPr lang="cs-CZ" dirty="0"/>
              <a:t>. Větu, která stojí mezi nimi , vypusťme.</a:t>
            </a:r>
          </a:p>
        </p:txBody>
      </p:sp>
    </p:spTree>
    <p:extLst>
      <p:ext uri="{BB962C8B-B14F-4D97-AF65-F5344CB8AC3E}">
        <p14:creationId xmlns:p14="http://schemas.microsoft.com/office/powerpoint/2010/main" val="304487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A7184-59DC-4D45-870C-6811BF86F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Zkouška souvětí a) </a:t>
            </a:r>
            <a:r>
              <a:rPr lang="cs-CZ" dirty="0"/>
              <a:t>– (logicky zvažujeme)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84A0C4-E4AF-4696-9701-92E3DE863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42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Pozoroval pole </a:t>
            </a:r>
            <a:r>
              <a:rPr lang="cs-CZ" dirty="0"/>
              <a:t>…………………………. </a:t>
            </a:r>
            <a:r>
              <a:rPr lang="cs-CZ" u="sng" dirty="0"/>
              <a:t>a šustilo zlatými klasy.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</a:t>
            </a:r>
            <a:r>
              <a:rPr lang="cs-CZ" sz="2000" b="1" dirty="0">
                <a:solidFill>
                  <a:srgbClr val="00B050"/>
                </a:solidFill>
              </a:rPr>
              <a:t>Věty obsahově dohromady </a:t>
            </a:r>
            <a:r>
              <a:rPr lang="cs-CZ" sz="2000" b="1" u="sng" dirty="0">
                <a:solidFill>
                  <a:srgbClr val="00B050"/>
                </a:solidFill>
              </a:rPr>
              <a:t>nedávají smysl.</a:t>
            </a:r>
          </a:p>
          <a:p>
            <a:pPr marL="0" indent="0">
              <a:buNone/>
            </a:pPr>
            <a:endParaRPr lang="cs-CZ" sz="20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0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/>
              <a:t>……………………., </a:t>
            </a:r>
            <a:r>
              <a:rPr lang="cs-CZ" u="sng" dirty="0"/>
              <a:t>jak se krásně vlnilo </a:t>
            </a:r>
            <a:r>
              <a:rPr lang="cs-CZ" dirty="0"/>
              <a:t>a </a:t>
            </a:r>
            <a:r>
              <a:rPr lang="cs-CZ" u="sng" dirty="0"/>
              <a:t>(jak) šustilo zlatými klasy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000" dirty="0"/>
              <a:t>                       </a:t>
            </a:r>
            <a:r>
              <a:rPr lang="cs-CZ" sz="2000" b="1" dirty="0">
                <a:solidFill>
                  <a:srgbClr val="00B050"/>
                </a:solidFill>
              </a:rPr>
              <a:t>Věty obsahově </a:t>
            </a:r>
            <a:r>
              <a:rPr lang="cs-CZ" sz="2000" b="1" u="sng" dirty="0">
                <a:solidFill>
                  <a:srgbClr val="00B050"/>
                </a:solidFill>
              </a:rPr>
              <a:t>dávají smysl, </a:t>
            </a:r>
            <a:r>
              <a:rPr lang="cs-CZ" sz="2000" b="1" dirty="0">
                <a:solidFill>
                  <a:srgbClr val="00B050"/>
                </a:solidFill>
              </a:rPr>
              <a:t>jsou to tudíž souřadně spojené věty vedlejší.</a:t>
            </a:r>
          </a:p>
        </p:txBody>
      </p:sp>
      <p:sp>
        <p:nvSpPr>
          <p:cNvPr id="6" name="Šipka: zahnutá dolů 5">
            <a:extLst>
              <a:ext uri="{FF2B5EF4-FFF2-40B4-BE49-F238E27FC236}">
                <a16:creationId xmlns:a16="http://schemas.microsoft.com/office/drawing/2014/main" id="{E8B79F16-7A43-4B16-B77C-EEDAD7DBA7AE}"/>
              </a:ext>
            </a:extLst>
          </p:cNvPr>
          <p:cNvSpPr/>
          <p:nvPr/>
        </p:nvSpPr>
        <p:spPr>
          <a:xfrm rot="10800000" flipH="1">
            <a:off x="5021802" y="3898559"/>
            <a:ext cx="2148396" cy="42057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Šipka: zahnutá dolů 6">
            <a:extLst>
              <a:ext uri="{FF2B5EF4-FFF2-40B4-BE49-F238E27FC236}">
                <a16:creationId xmlns:a16="http://schemas.microsoft.com/office/drawing/2014/main" id="{AFF98328-C5D2-4908-AB8E-138F0E57ADA3}"/>
              </a:ext>
            </a:extLst>
          </p:cNvPr>
          <p:cNvSpPr/>
          <p:nvPr/>
        </p:nvSpPr>
        <p:spPr>
          <a:xfrm rot="10800000" flipH="1">
            <a:off x="3747855" y="2042041"/>
            <a:ext cx="2148396" cy="51472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48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42A1B-389A-40DA-A25C-D58BE220A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Z toho tedy vyplývá, že VV jsou souřadně spojené tehdy: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3D1142-5641-4792-9A8F-B926C02F8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1. jsou-li obě závislé na </a:t>
            </a:r>
            <a:r>
              <a:rPr lang="cs-CZ" sz="3600" b="1" dirty="0"/>
              <a:t>téže řídící větě</a:t>
            </a:r>
          </a:p>
          <a:p>
            <a:pPr marL="0" indent="0">
              <a:buNone/>
            </a:pPr>
            <a:r>
              <a:rPr lang="cs-CZ" sz="3600" dirty="0"/>
              <a:t>2. jsou-li </a:t>
            </a:r>
            <a:r>
              <a:rPr lang="cs-CZ" sz="3600" b="1" dirty="0"/>
              <a:t>stejného druhu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0650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578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Motiv Office</vt:lpstr>
      <vt:lpstr>VÝZNAMOVÉ POMĚRY MEZI VEDLEJŠÍMI VĚTAMI</vt:lpstr>
      <vt:lpstr>Souřadně spojené vedlejší věty</vt:lpstr>
      <vt:lpstr>Prezentace aplikace PowerPoint</vt:lpstr>
      <vt:lpstr>Prezentace aplikace PowerPoint</vt:lpstr>
      <vt:lpstr>Prezentace aplikace PowerPoint</vt:lpstr>
      <vt:lpstr>Důležitá poznámka: Protože souřadně spojené věty vedlejší jsou často uvozeny pouze spojkou a, z nepozornosti je chybně zaměňujeme za věty hlavní.</vt:lpstr>
      <vt:lpstr>Sledujeme příklady dvou souvětí:</vt:lpstr>
      <vt:lpstr>Zkouška souvětí a) – (logicky zvažujeme)</vt:lpstr>
      <vt:lpstr>Z toho tedy vyplývá, že VV jsou souřadně spojené tehdy: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VÝZNAMOVÉ POMĚRY MEZI VEDLEJŠÍMI VĚTAMI</dc:title>
  <dc:creator>Jozefína Lomitzká</dc:creator>
  <cp:lastModifiedBy>Jozefína Lomitzká</cp:lastModifiedBy>
  <cp:revision>31</cp:revision>
  <dcterms:created xsi:type="dcterms:W3CDTF">2020-03-20T08:19:50Z</dcterms:created>
  <dcterms:modified xsi:type="dcterms:W3CDTF">2020-03-20T11:08:06Z</dcterms:modified>
</cp:coreProperties>
</file>