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9933"/>
    <a:srgbClr val="FFBC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1339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034A78-CA51-4F52-A9D6-E7FB637CBD13}" type="datetimeFigureOut">
              <a:rPr lang="cs-CZ" smtClean="0"/>
              <a:pPr/>
              <a:t>19. 3. 2020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28C676-4BA7-4053-B41F-FCE8651FA5A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A12D-CA41-4A8F-9B4E-076ADA4A8FE0}" type="datetimeFigureOut">
              <a:rPr lang="cs-CZ" smtClean="0"/>
              <a:pPr/>
              <a:t>19. 3. 2020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6279B-0AAF-4E58-89FC-0B05CAB35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A12D-CA41-4A8F-9B4E-076ADA4A8FE0}" type="datetimeFigureOut">
              <a:rPr lang="cs-CZ" smtClean="0"/>
              <a:pPr/>
              <a:t>19. 3. 2020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6279B-0AAF-4E58-89FC-0B05CAB35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A12D-CA41-4A8F-9B4E-076ADA4A8FE0}" type="datetimeFigureOut">
              <a:rPr lang="cs-CZ" smtClean="0"/>
              <a:pPr/>
              <a:t>19. 3. 2020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6279B-0AAF-4E58-89FC-0B05CAB35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A12D-CA41-4A8F-9B4E-076ADA4A8FE0}" type="datetimeFigureOut">
              <a:rPr lang="cs-CZ" smtClean="0"/>
              <a:pPr/>
              <a:t>19. 3. 2020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6279B-0AAF-4E58-89FC-0B05CAB35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A12D-CA41-4A8F-9B4E-076ADA4A8FE0}" type="datetimeFigureOut">
              <a:rPr lang="cs-CZ" smtClean="0"/>
              <a:pPr/>
              <a:t>19. 3. 2020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6279B-0AAF-4E58-89FC-0B05CAB35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A12D-CA41-4A8F-9B4E-076ADA4A8FE0}" type="datetimeFigureOut">
              <a:rPr lang="cs-CZ" smtClean="0"/>
              <a:pPr/>
              <a:t>19. 3. 2020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6279B-0AAF-4E58-89FC-0B05CAB35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A12D-CA41-4A8F-9B4E-076ADA4A8FE0}" type="datetimeFigureOut">
              <a:rPr lang="cs-CZ" smtClean="0"/>
              <a:pPr/>
              <a:t>19. 3. 2020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6279B-0AAF-4E58-89FC-0B05CAB35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A12D-CA41-4A8F-9B4E-076ADA4A8FE0}" type="datetimeFigureOut">
              <a:rPr lang="cs-CZ" smtClean="0"/>
              <a:pPr/>
              <a:t>19. 3. 2020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6279B-0AAF-4E58-89FC-0B05CAB35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A12D-CA41-4A8F-9B4E-076ADA4A8FE0}" type="datetimeFigureOut">
              <a:rPr lang="cs-CZ" smtClean="0"/>
              <a:pPr/>
              <a:t>19. 3. 2020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6279B-0AAF-4E58-89FC-0B05CAB35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A12D-CA41-4A8F-9B4E-076ADA4A8FE0}" type="datetimeFigureOut">
              <a:rPr lang="cs-CZ" smtClean="0"/>
              <a:pPr/>
              <a:t>19. 3. 2020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6279B-0AAF-4E58-89FC-0B05CAB35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A12D-CA41-4A8F-9B4E-076ADA4A8FE0}" type="datetimeFigureOut">
              <a:rPr lang="cs-CZ" smtClean="0"/>
              <a:pPr/>
              <a:t>19. 3. 2020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6279B-0AAF-4E58-89FC-0B05CAB35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6A12D-CA41-4A8F-9B4E-076ADA4A8FE0}" type="datetimeFigureOut">
              <a:rPr lang="cs-CZ" smtClean="0"/>
              <a:pPr/>
              <a:t>19. 3. 2020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6279B-0AAF-4E58-89FC-0B05CAB35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chemeClr val="bg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cs-CZ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Vzdělávací soustava ČR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Soustava orgánů, jejichž úkolem je zajišťovat výchovu a vzdělávání</a:t>
            </a:r>
          </a:p>
          <a:p>
            <a:endParaRPr lang="cs-CZ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23528" y="260648"/>
            <a:ext cx="8496944" cy="619268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Vysoké školy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21088"/>
          </a:xfrm>
        </p:spPr>
        <p:txBody>
          <a:bodyPr>
            <a:normAutofit fontScale="77500" lnSpcReduction="20000"/>
          </a:bodyPr>
          <a:lstStyle/>
          <a:p>
            <a:r>
              <a:rPr lang="cs-CZ" sz="2600" b="1" dirty="0"/>
              <a:t>Je to nejvyšší článek výchovně vzdělávací soustavy (už nejsou vyšší školy).</a:t>
            </a:r>
          </a:p>
          <a:p>
            <a:r>
              <a:rPr lang="cs-CZ" sz="2600" b="1" dirty="0"/>
              <a:t>Jsou vrcholná centra vzdělanosti, poznání a tvůrčího myšlení. </a:t>
            </a:r>
          </a:p>
          <a:p>
            <a:r>
              <a:rPr lang="cs-CZ" sz="2600" b="1" dirty="0"/>
              <a:t>Jsou to právnické osoby (každá škola).</a:t>
            </a:r>
          </a:p>
          <a:p>
            <a:endParaRPr lang="cs-CZ" sz="2600" dirty="0"/>
          </a:p>
          <a:p>
            <a:pPr>
              <a:buNone/>
            </a:pPr>
            <a:r>
              <a:rPr lang="cs-CZ" sz="2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Dělení VŠ:</a:t>
            </a:r>
          </a:p>
          <a:p>
            <a:r>
              <a:rPr lang="cs-CZ" sz="2600" b="1" dirty="0"/>
              <a:t>univerzitní a neuniverzitní </a:t>
            </a:r>
          </a:p>
          <a:p>
            <a:r>
              <a:rPr lang="cs-CZ" sz="2600" b="1" dirty="0"/>
              <a:t>veřejné (zřizuje stát) a soukromé (zřizují soukromé FO nebo PO) </a:t>
            </a:r>
          </a:p>
          <a:p>
            <a:pPr>
              <a:buNone/>
            </a:pPr>
            <a:endParaRPr lang="cs-CZ" sz="2600" b="1" dirty="0"/>
          </a:p>
          <a:p>
            <a:r>
              <a:rPr lang="cs-CZ" sz="2600" b="1" dirty="0"/>
              <a:t>Univerzitní VŠ se liší členěním (člení se na fakulty) a stupněm dosaženého vzdělání.</a:t>
            </a:r>
          </a:p>
          <a:p>
            <a:r>
              <a:rPr lang="cs-CZ" sz="2600" b="1" dirty="0"/>
              <a:t>Poskytují bakalářské, magisterské a doktorské vzdělání. </a:t>
            </a:r>
          </a:p>
          <a:p>
            <a:r>
              <a:rPr lang="cs-CZ" sz="2600" b="1" dirty="0"/>
              <a:t>Neuniverzitní VŠ poskytují pouze bakalářské vzdělání (magisterské pouze na zažádání). </a:t>
            </a:r>
          </a:p>
          <a:p>
            <a:r>
              <a:rPr lang="cs-CZ" sz="2600" b="1" dirty="0"/>
              <a:t>Státní VŠ – vojenské a policejní VŠ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VZDĚLÁVÁNÍ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vzdělávání </a:t>
            </a:r>
          </a:p>
          <a:p>
            <a:endParaRPr lang="cs-CZ" dirty="0"/>
          </a:p>
          <a:p>
            <a:r>
              <a:rPr lang="cs-CZ" dirty="0"/>
              <a:t>střední vzdělávání </a:t>
            </a:r>
          </a:p>
          <a:p>
            <a:endParaRPr lang="cs-CZ" dirty="0"/>
          </a:p>
          <a:p>
            <a:r>
              <a:rPr lang="cs-CZ" dirty="0"/>
              <a:t>vyšší odborné vzdělávání 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vysoké vzdělávání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>
            <a:noAutofit/>
          </a:bodyPr>
          <a:lstStyle/>
          <a:p>
            <a:r>
              <a:rPr lang="cs-CZ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INSTITUCE ZABEZPEČUJÍCÍ VZDĚLÁVÁNÍ V ČR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395536" y="980728"/>
            <a:ext cx="4040188" cy="639762"/>
          </a:xfrm>
          <a:solidFill>
            <a:schemeClr val="accent3">
              <a:lumMod val="60000"/>
              <a:lumOff val="40000"/>
            </a:schemeClr>
          </a:solidFill>
        </p:spPr>
        <p:txBody>
          <a:bodyPr anchor="ctr"/>
          <a:lstStyle/>
          <a:p>
            <a:pPr algn="ctr"/>
            <a:r>
              <a:rPr lang="cs-CZ" dirty="0"/>
              <a:t>ŠKOLA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395536" y="1700808"/>
            <a:ext cx="4032448" cy="4425355"/>
          </a:xfrm>
          <a:solidFill>
            <a:schemeClr val="accent3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 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b="1" dirty="0"/>
              <a:t>mateřská škola 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b="1" dirty="0"/>
              <a:t>základní škola 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b="1" dirty="0"/>
              <a:t>základní umělecká škola 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b="1" dirty="0"/>
              <a:t>střední škola 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b="1" dirty="0"/>
              <a:t>konzervatoř 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b="1" dirty="0"/>
              <a:t>jazyková škola s právem státní jazykové zkoušky 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b="1" dirty="0"/>
              <a:t>vyšší odborná škola 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b="1" dirty="0"/>
              <a:t>vysoká škola </a:t>
            </a:r>
          </a:p>
          <a:p>
            <a:endParaRPr lang="cs-CZ" b="1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4716016" y="980728"/>
            <a:ext cx="4041775" cy="639762"/>
          </a:xfrm>
          <a:solidFill>
            <a:schemeClr val="accent3">
              <a:lumMod val="60000"/>
              <a:lumOff val="40000"/>
            </a:schemeClr>
          </a:solidFill>
        </p:spPr>
        <p:txBody>
          <a:bodyPr anchor="ctr"/>
          <a:lstStyle/>
          <a:p>
            <a:pPr algn="ctr"/>
            <a:r>
              <a:rPr lang="cs-CZ" dirty="0"/>
              <a:t>ŠKOLSKÉ ZAŘÍZENÍ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4"/>
          </p:nvPr>
        </p:nvSpPr>
        <p:spPr>
          <a:xfrm>
            <a:off x="4716016" y="1700809"/>
            <a:ext cx="4032448" cy="4392487"/>
          </a:xfrm>
          <a:solidFill>
            <a:schemeClr val="accent3"/>
          </a:solidFill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cs-CZ" dirty="0"/>
          </a:p>
          <a:p>
            <a:pPr marL="914400" lvl="1" indent="-457200">
              <a:buFont typeface="+mj-lt"/>
              <a:buAutoNum type="arabicPeriod"/>
            </a:pPr>
            <a:r>
              <a:rPr lang="cs-CZ" b="1" dirty="0"/>
              <a:t>školské zařízení pro další vzdělávání pedagogických pracovníků 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b="1" dirty="0"/>
              <a:t>školské poradenské zařízení 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b="1" dirty="0"/>
              <a:t>školské zařízení pro zájmové a další vzdělávání 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b="1" dirty="0"/>
              <a:t>školské účelové zařízení 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b="1" dirty="0"/>
              <a:t>výchovné a ubytovací zařízení 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b="1" dirty="0"/>
              <a:t>zařízení školního stravování 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b="1" dirty="0"/>
              <a:t>školské zařízení pro výkon ústavní výchovy, ochranné výchovy a pro preventivně výchovnou péči </a:t>
            </a:r>
          </a:p>
          <a:p>
            <a:pPr marL="457200" indent="-457200">
              <a:buFont typeface="+mj-lt"/>
              <a:buAutoNum type="arabicPeriod"/>
            </a:pPr>
            <a:endParaRPr lang="cs-CZ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95536" y="260648"/>
            <a:ext cx="8496944" cy="6192688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Předškolní zařízení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755576" y="1535113"/>
            <a:ext cx="3456384" cy="639762"/>
          </a:xfrm>
          <a:solidFill>
            <a:schemeClr val="bg2">
              <a:lumMod val="75000"/>
            </a:schemeClr>
          </a:solidFill>
        </p:spPr>
        <p:txBody>
          <a:bodyPr anchor="ctr"/>
          <a:lstStyle/>
          <a:p>
            <a:pPr algn="ctr"/>
            <a:r>
              <a:rPr lang="cs-CZ" dirty="0"/>
              <a:t>Mateřské  školy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755576" y="2132856"/>
            <a:ext cx="3456384" cy="3951288"/>
          </a:xfrm>
          <a:solidFill>
            <a:schemeClr val="bg2">
              <a:lumMod val="50000"/>
            </a:schemeClr>
          </a:solidFill>
        </p:spPr>
        <p:txBody>
          <a:bodyPr/>
          <a:lstStyle/>
          <a:p>
            <a:endParaRPr lang="cs-CZ" b="1" dirty="0"/>
          </a:p>
          <a:p>
            <a:r>
              <a:rPr lang="cs-CZ" b="1" dirty="0"/>
              <a:t>pro děti od 3 do 6 let, péče v MŠ navazuje na péči v rodině. 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5148064" y="1556792"/>
            <a:ext cx="3384376" cy="639762"/>
          </a:xfrm>
          <a:solidFill>
            <a:schemeClr val="bg2">
              <a:lumMod val="75000"/>
            </a:schemeClr>
          </a:solidFill>
        </p:spPr>
        <p:txBody>
          <a:bodyPr anchor="ctr"/>
          <a:lstStyle/>
          <a:p>
            <a:pPr algn="ctr"/>
            <a:r>
              <a:rPr lang="cs-CZ" dirty="0"/>
              <a:t>Speciální mateřské školy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5148064" y="2174875"/>
            <a:ext cx="3384376" cy="3951288"/>
          </a:xfrm>
          <a:solidFill>
            <a:schemeClr val="bg2">
              <a:lumMod val="50000"/>
            </a:schemeClr>
          </a:solidFill>
        </p:spPr>
        <p:txBody>
          <a:bodyPr/>
          <a:lstStyle/>
          <a:p>
            <a:endParaRPr lang="cs-CZ" b="1" dirty="0"/>
          </a:p>
          <a:p>
            <a:r>
              <a:rPr lang="cs-CZ" b="1" dirty="0"/>
              <a:t>pro děti smyslově, tělesně nebo mentálně postižené.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395536" y="260648"/>
            <a:ext cx="8496944" cy="61926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Školy</a:t>
            </a:r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1115616" y="1484784"/>
            <a:ext cx="3240360" cy="639762"/>
          </a:xfrm>
          <a:solidFill>
            <a:schemeClr val="bg2">
              <a:lumMod val="50000"/>
            </a:schemeClr>
          </a:solidFill>
        </p:spPr>
        <p:txBody>
          <a:bodyPr anchor="ctr"/>
          <a:lstStyle/>
          <a:p>
            <a:pPr algn="ctr"/>
            <a:r>
              <a:rPr lang="cs-CZ" dirty="0"/>
              <a:t>Podle zřizovatele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>
          <a:xfrm>
            <a:off x="1115616" y="2132856"/>
            <a:ext cx="3250704" cy="3951288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cs-CZ" b="1" dirty="0"/>
              <a:t>státní školy </a:t>
            </a:r>
          </a:p>
          <a:p>
            <a:r>
              <a:rPr lang="cs-CZ" b="1" dirty="0"/>
              <a:t>vojenské školy </a:t>
            </a:r>
          </a:p>
          <a:p>
            <a:r>
              <a:rPr lang="cs-CZ" b="1" dirty="0"/>
              <a:t>policejní školy </a:t>
            </a:r>
          </a:p>
          <a:p>
            <a:r>
              <a:rPr lang="cs-CZ" b="1" dirty="0"/>
              <a:t>požární školy </a:t>
            </a:r>
          </a:p>
          <a:p>
            <a:r>
              <a:rPr lang="cs-CZ" b="1" dirty="0"/>
              <a:t>obecní školy </a:t>
            </a:r>
          </a:p>
          <a:p>
            <a:r>
              <a:rPr lang="cs-CZ" b="1" dirty="0"/>
              <a:t>církevní školy </a:t>
            </a:r>
          </a:p>
          <a:p>
            <a:r>
              <a:rPr lang="cs-CZ" b="1" dirty="0"/>
              <a:t>soukromé školy </a:t>
            </a:r>
          </a:p>
          <a:p>
            <a:endParaRPr lang="cs-CZ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3"/>
          </p:nvPr>
        </p:nvSpPr>
        <p:spPr>
          <a:xfrm>
            <a:off x="4860031" y="1484784"/>
            <a:ext cx="3528393" cy="639762"/>
          </a:xfrm>
          <a:solidFill>
            <a:schemeClr val="bg2">
              <a:lumMod val="50000"/>
            </a:schemeClr>
          </a:solidFill>
        </p:spPr>
        <p:txBody>
          <a:bodyPr anchor="ctr"/>
          <a:lstStyle/>
          <a:p>
            <a:pPr algn="ctr"/>
            <a:r>
              <a:rPr lang="cs-CZ" dirty="0"/>
              <a:t>Podle úrovně vzdělání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4"/>
          </p:nvPr>
        </p:nvSpPr>
        <p:spPr>
          <a:xfrm>
            <a:off x="4860032" y="2132856"/>
            <a:ext cx="3528392" cy="3951288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b="1" dirty="0"/>
              <a:t>základní školy </a:t>
            </a:r>
          </a:p>
          <a:p>
            <a:pPr>
              <a:lnSpc>
                <a:spcPct val="110000"/>
              </a:lnSpc>
              <a:buNone/>
            </a:pPr>
            <a:r>
              <a:rPr lang="cs-CZ" sz="1300" b="1" dirty="0"/>
              <a:t>        (základní vzdělání) </a:t>
            </a:r>
          </a:p>
          <a:p>
            <a:r>
              <a:rPr lang="cs-CZ" b="1" dirty="0"/>
              <a:t>střední školy</a:t>
            </a:r>
          </a:p>
          <a:p>
            <a:pPr>
              <a:buNone/>
            </a:pPr>
            <a:r>
              <a:rPr lang="cs-CZ" sz="1200" b="1" dirty="0"/>
              <a:t>          (</a:t>
            </a:r>
            <a:r>
              <a:rPr lang="cs-CZ" sz="1300" b="1" dirty="0"/>
              <a:t>střední vzdělání) </a:t>
            </a:r>
          </a:p>
          <a:p>
            <a:r>
              <a:rPr lang="cs-CZ" b="1" dirty="0"/>
              <a:t>učiliště </a:t>
            </a:r>
          </a:p>
          <a:p>
            <a:pPr>
              <a:buNone/>
            </a:pPr>
            <a:r>
              <a:rPr lang="cs-CZ" sz="1300" b="1" dirty="0"/>
              <a:t>         (praktické vzdělání) </a:t>
            </a:r>
          </a:p>
          <a:p>
            <a:r>
              <a:rPr lang="cs-CZ" b="1" dirty="0"/>
              <a:t>vyšší odborné školy </a:t>
            </a:r>
          </a:p>
          <a:p>
            <a:pPr>
              <a:buNone/>
            </a:pPr>
            <a:r>
              <a:rPr lang="cs-CZ" sz="1300" b="1" dirty="0"/>
              <a:t>          (vyšší odborné vzdělání) </a:t>
            </a:r>
          </a:p>
          <a:p>
            <a:r>
              <a:rPr lang="cs-CZ" b="1" dirty="0"/>
              <a:t>vysoké školy </a:t>
            </a:r>
          </a:p>
          <a:p>
            <a:pPr>
              <a:buNone/>
            </a:pPr>
            <a:r>
              <a:rPr lang="cs-CZ" sz="1300" b="1" dirty="0"/>
              <a:t>         (vysokoškolské vzdělání) </a:t>
            </a:r>
          </a:p>
          <a:p>
            <a:endParaRPr lang="cs-CZ" sz="13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23528" y="260648"/>
            <a:ext cx="8496944" cy="61926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 školy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b="1" dirty="0"/>
              <a:t>Mají 2 stupně (1.–5. třída, 6.–9. třída). </a:t>
            </a:r>
          </a:p>
          <a:p>
            <a:pPr algn="just">
              <a:buNone/>
            </a:pPr>
            <a:endParaRPr lang="cs-CZ" sz="2000" b="1" dirty="0"/>
          </a:p>
          <a:p>
            <a:pPr algn="just"/>
            <a:r>
              <a:rPr lang="cs-CZ" sz="2000" b="1" dirty="0"/>
              <a:t>Povinná školní docházka začíná nabytím 6 let, před zahájením školního roku, ale pokud je dítě špatně rozvinuto psychicky nebo fyzicky, může být odložena (rozhoduje ředitel školy). 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Trvá 9 let a zřizuje je obec. 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Mezi základní školy patří také Základní umělecké školy (vzdělání v určitém oboru – hudby, dramatické oboru apod.) a Základní speciální školy (pro žáky, kteří potřebují pomalejší postup).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23528" y="188640"/>
            <a:ext cx="8496944" cy="61926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Učiliště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/>
              <a:t>Poskytují střední vzdělání. Jsou zvláštním typem střední školy. Připravují své učně na zaměstnání.</a:t>
            </a:r>
          </a:p>
          <a:p>
            <a:pPr>
              <a:buNone/>
            </a:pPr>
            <a:endParaRPr lang="cs-CZ" sz="2000" dirty="0"/>
          </a:p>
          <a:p>
            <a:pPr>
              <a:buNone/>
            </a:pPr>
            <a:r>
              <a:rPr lang="cs-CZ" sz="2000" b="1" u="sng" dirty="0"/>
              <a:t>Kategorie:</a:t>
            </a:r>
          </a:p>
          <a:p>
            <a:r>
              <a:rPr lang="cs-CZ" sz="2000" b="1" dirty="0"/>
              <a:t>učiliště – 2leté, záuční list </a:t>
            </a:r>
          </a:p>
          <a:p>
            <a:r>
              <a:rPr lang="cs-CZ" sz="2000" b="1" dirty="0"/>
              <a:t>odborné učiliště – 3leté, výuční list </a:t>
            </a:r>
          </a:p>
          <a:p>
            <a:r>
              <a:rPr lang="cs-CZ" sz="2000" b="1" dirty="0"/>
              <a:t>střední odborné učiliště – 4leté, maturitní vysvědčení </a:t>
            </a:r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23528" y="260648"/>
            <a:ext cx="8496944" cy="619268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Střední školy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poskytující úplné všeobecné středoškolské vzdělání – </a:t>
            </a:r>
            <a:r>
              <a:rPr lang="cs-CZ" b="1" dirty="0"/>
              <a:t>gymnázia</a:t>
            </a:r>
            <a:r>
              <a:rPr lang="cs-CZ" dirty="0"/>
              <a:t> </a:t>
            </a:r>
          </a:p>
          <a:p>
            <a:r>
              <a:rPr lang="cs-CZ" dirty="0"/>
              <a:t>poskytující úplné odborné středoškolské vzdělání – </a:t>
            </a:r>
            <a:r>
              <a:rPr lang="cs-CZ" b="1" dirty="0"/>
              <a:t>ekonomické, umělecké, zdravotnické, sociální, průmyslové školy </a:t>
            </a:r>
          </a:p>
          <a:p>
            <a:r>
              <a:rPr lang="cs-CZ" dirty="0"/>
              <a:t>Střední škola trvá 4 roky – maturitní zkouška – maturitní vysvědčení. Lze ji studovat denní nebo dálkovou formou.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23528" y="260648"/>
            <a:ext cx="8496944" cy="6192688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Vyšší odborné školy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b="1" dirty="0"/>
              <a:t>Poskytují vyšší vzdělání. </a:t>
            </a:r>
          </a:p>
          <a:p>
            <a:endParaRPr lang="cs-CZ" sz="2000" b="1" dirty="0"/>
          </a:p>
          <a:p>
            <a:r>
              <a:rPr lang="cs-CZ" sz="2000" b="1" dirty="0"/>
              <a:t>Navazuje na studium na středních školách.</a:t>
            </a:r>
          </a:p>
          <a:p>
            <a:endParaRPr lang="cs-CZ" sz="2000" b="1" dirty="0"/>
          </a:p>
          <a:p>
            <a:r>
              <a:rPr lang="cs-CZ" sz="2000" b="1" dirty="0"/>
              <a:t>Připravují na výkon odborných činností. </a:t>
            </a:r>
          </a:p>
          <a:p>
            <a:endParaRPr lang="cs-CZ" sz="2000" b="1" dirty="0"/>
          </a:p>
          <a:p>
            <a:r>
              <a:rPr lang="cs-CZ" sz="2000" b="1" dirty="0"/>
              <a:t>Jsou zakončeny absolutoriem (teoretická zkouška + vypracování a obhajoba absolventské práce). </a:t>
            </a:r>
          </a:p>
          <a:p>
            <a:endParaRPr lang="cs-CZ" sz="2000" b="1" dirty="0"/>
          </a:p>
          <a:p>
            <a:r>
              <a:rPr lang="cs-CZ" sz="2000" b="1" dirty="0"/>
              <a:t>Po ukončení se získává titul Dis (diplomovaný specialista), studuje se 2-3 roky.</a:t>
            </a:r>
          </a:p>
          <a:p>
            <a:endParaRPr lang="cs-CZ" sz="2000" b="1" dirty="0"/>
          </a:p>
          <a:p>
            <a:r>
              <a:rPr lang="cs-CZ" sz="2000" b="1" dirty="0"/>
              <a:t> Dokladem je diplom.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511</Words>
  <Application>Microsoft Office PowerPoint</Application>
  <PresentationFormat>Předvádění na obrazovce (4:3)</PresentationFormat>
  <Paragraphs>101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sady Office</vt:lpstr>
      <vt:lpstr>Vzdělávací soustava ČR</vt:lpstr>
      <vt:lpstr>FORMY VZDĚLÁVÁNÍ V ČR</vt:lpstr>
      <vt:lpstr>INSTITUCE ZABEZPEČUJÍCÍ VZDĚLÁVÁNÍ V ČR</vt:lpstr>
      <vt:lpstr>Předškolní zařízení</vt:lpstr>
      <vt:lpstr>Školy</vt:lpstr>
      <vt:lpstr>Základní školy</vt:lpstr>
      <vt:lpstr>Učiliště</vt:lpstr>
      <vt:lpstr>Střední školy</vt:lpstr>
      <vt:lpstr>Vyšší odborné školy</vt:lpstr>
      <vt:lpstr>Vysoké školy</vt:lpstr>
    </vt:vector>
  </TitlesOfParts>
  <Company>ZŠ Dyjákovice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Vzdělávací soustava ČR</dc:title>
  <dc:creator>Hříbková Jitka</dc:creator>
  <cp:lastModifiedBy>Lenka Holasová</cp:lastModifiedBy>
  <cp:revision>14</cp:revision>
  <dcterms:created xsi:type="dcterms:W3CDTF">2011-04-29T11:54:26Z</dcterms:created>
  <dcterms:modified xsi:type="dcterms:W3CDTF">2020-03-19T12:57:52Z</dcterms:modified>
</cp:coreProperties>
</file>