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E9F0-ECB4-4587-A9E7-79FDEB4697BB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0BED3-E6E8-4FE4-82E4-611745263C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BED3-E6E8-4FE4-82E4-611745263C1A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vizeseznam.cz/video/slavnedny/den-atentatu-na-hitlera-20-cervenec-151597" TargetMode="External"/><Relationship Id="rId2" Type="http://schemas.openxmlformats.org/officeDocument/2006/relationships/hyperlink" Target="https://www.televizeseznam.cz/video/slavnedny/den-kdy-hitler-spachal-sebevrazdu-30-duben-1512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levizeseznam.cz/video/slavnedny/den-kdy-byla-svrzena-atomova-bomba-na-hirosimu-6-srpen-15160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0793736">
            <a:off x="1580950" y="2775157"/>
            <a:ext cx="8317795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PORÁŽKA NĚMECKA               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   A 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JEHO SPOJENCŮ</a:t>
            </a:r>
            <a:endParaRPr lang="cs-CZ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Konec války</a:t>
            </a:r>
            <a:endParaRPr lang="cs-CZ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 válce Truman, Churchill                                        a Stalin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rokovali o osudu Německa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Ti, kteří byli zodpovědní za zločiny – postaveni před mezinárodní soud.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Propagace fašizmu se bude soudně trestat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Německo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rozděleno na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okupační zóny </a:t>
            </a:r>
            <a:b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(sovětská, americká,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britská a francouzská).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4578" name="Picture 2" descr="http://files.historiavskratke.webnode.sk/200000014-d9a12da1e6/2SV.jpg"/>
          <p:cNvPicPr>
            <a:picLocks noChangeAspect="1" noChangeArrowheads="1"/>
          </p:cNvPicPr>
          <p:nvPr/>
        </p:nvPicPr>
        <p:blipFill>
          <a:blip r:embed="rId2" cstate="print"/>
          <a:srcRect l="21951"/>
          <a:stretch>
            <a:fillRect/>
          </a:stretch>
        </p:blipFill>
        <p:spPr bwMode="auto">
          <a:xfrm>
            <a:off x="6477000" y="177403"/>
            <a:ext cx="2590800" cy="248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pravda.sk/res/2015/05/05/thumbs/2-svetova-vojna-oslobodenie-praha-euforia-radost-nestandard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34000" y="4018120"/>
            <a:ext cx="3675184" cy="268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 descr="http://columen.cz/sk/images/stories/virtuemart/product/sk-nemeckoberlin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91500" cy="5791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cs-CZ" u="sng" dirty="0" smtClean="0">
                <a:latin typeface="Andalus" pitchFamily="18" charset="-78"/>
                <a:cs typeface="Andalus" pitchFamily="18" charset="-78"/>
              </a:rPr>
              <a:t>Užitečná videa </a:t>
            </a:r>
            <a:endParaRPr lang="sk-SK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 fontScale="92500" lnSpcReduction="20000"/>
          </a:bodyPr>
          <a:lstStyle/>
          <a:p>
            <a:endParaRPr lang="cs-CZ" dirty="0" smtClean="0">
              <a:latin typeface="Andalus" pitchFamily="18" charset="-78"/>
              <a:cs typeface="Andalus" pitchFamily="18" charset="-78"/>
              <a:hlinkClick r:id="rId2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https://www.televizeseznam.cz/video/slavnedny/den-atentatu-na-hitlera-20-cervenec-151597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(Nevydařený atentát na Hitlera, červenec 1944),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cs-CZ" dirty="0" smtClean="0">
                <a:latin typeface="Andalus" pitchFamily="18" charset="-78"/>
                <a:cs typeface="Andalus" pitchFamily="18" charset="-78"/>
                <a:hlinkClick r:id="rId2"/>
              </a:rPr>
              <a:t>https://www.televizeseznam.cz/video/slavnedny/den-kdy-hitler-spachal-sebevrazdu-30-duben-151202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cs-CZ" b="1" dirty="0" smtClean="0">
                <a:latin typeface="Andalus" pitchFamily="18" charset="-78"/>
                <a:cs typeface="Andalus" pitchFamily="18" charset="-78"/>
              </a:rPr>
              <a:t>Den, kdy Hitler spáchal sebevraždu, duben 1945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), </a:t>
            </a:r>
          </a:p>
          <a:p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dirty="0" smtClean="0">
                <a:latin typeface="Andalus" pitchFamily="18" charset="-78"/>
                <a:cs typeface="Andalus" pitchFamily="18" charset="-78"/>
                <a:hlinkClick r:id="rId4"/>
              </a:rPr>
              <a:t>https://</a:t>
            </a:r>
            <a:r>
              <a:rPr lang="sk-SK" dirty="0" smtClean="0">
                <a:latin typeface="Andalus" pitchFamily="18" charset="-78"/>
                <a:cs typeface="Andalus" pitchFamily="18" charset="-78"/>
                <a:hlinkClick r:id="rId4"/>
              </a:rPr>
              <a:t>www.televizeseznam.cz/video/slavnedny/den-kdy-byla-svrzena-atomova-bomba-na-hirosimu-6-srpen-151607</a:t>
            </a:r>
            <a:r>
              <a:rPr lang="sk-SK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smtClean="0">
                <a:latin typeface="Andalus" pitchFamily="18" charset="-78"/>
                <a:cs typeface="Andalus" pitchFamily="18" charset="-78"/>
              </a:rPr>
              <a:t>(Den, kdy byla svržená atomová bomba na Hirošimu, srpen 1945). 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Otázky a úkoly</a:t>
            </a:r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AutoNum type="arabicPeriod"/>
            </a:pP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V kterém roce (i datum) spáchal Hitler sebevraždu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Kde se to uskutečnilo           a jakým způsobem?</a:t>
            </a:r>
          </a:p>
          <a:p>
            <a:pPr marL="514350" lvl="0" indent="-514350">
              <a:buAutoNum type="arabicPeriod"/>
            </a:pP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Kdy přesně došlo k podepsání kapitulace Německa?</a:t>
            </a:r>
          </a:p>
          <a:p>
            <a:pPr marL="514350" lvl="0" indent="-514350">
              <a:buAutoNum type="arabicPeriod"/>
            </a:pP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Kdy přesně došlo k ukončení druhé světové války ve světě, co k tomu předcházelo?</a:t>
            </a:r>
          </a:p>
          <a:p>
            <a:pPr marL="514350" lvl="0" indent="-514350">
              <a:buAutoNum type="arabicPeriod"/>
            </a:pP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Německo bylo po válce rozděleno na okupační zóny. Kolik jich bylo,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c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o to znamenalo a kdo si Německo rozdělil?</a:t>
            </a:r>
          </a:p>
          <a:p>
            <a:pPr marL="514350" lvl="0" indent="-514350">
              <a:buAutoNum type="arabicPeriod"/>
            </a:pPr>
            <a:endParaRPr lang="cs-CZ" sz="3600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None/>
            </a:pPr>
            <a:endParaRPr lang="cs-CZ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3600" b="1" u="sng" dirty="0" smtClean="0">
                <a:latin typeface="Andalus" pitchFamily="18" charset="-78"/>
                <a:cs typeface="Andalus" pitchFamily="18" charset="-78"/>
              </a:rPr>
              <a:t>Z opakování: </a:t>
            </a:r>
          </a:p>
          <a:p>
            <a:endParaRPr lang="cs-CZ" sz="3600" b="1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3600" b="1" u="sng" dirty="0" smtClean="0">
                <a:latin typeface="Andalus" pitchFamily="18" charset="-78"/>
                <a:cs typeface="Andalus" pitchFamily="18" charset="-78"/>
              </a:rPr>
              <a:t>Seřaď události s roky tak, aby vznikla správná dvojice: </a:t>
            </a:r>
          </a:p>
          <a:p>
            <a:endParaRPr lang="cs-CZ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A) květen 1945	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        1) útok Německa na Rusko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B)  červen1941	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        2) útok Japonska na </a:t>
            </a:r>
            <a:r>
              <a:rPr lang="cs-CZ" sz="3600" dirty="0" err="1" smtClean="0">
                <a:latin typeface="Andalus" pitchFamily="18" charset="-78"/>
                <a:cs typeface="Andalus" pitchFamily="18" charset="-78"/>
              </a:rPr>
              <a:t>Pearl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3600" dirty="0" err="1" smtClean="0">
                <a:latin typeface="Andalus" pitchFamily="18" charset="-78"/>
                <a:cs typeface="Andalus" pitchFamily="18" charset="-78"/>
              </a:rPr>
              <a:t>Harbor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(USA) 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C) prosinec 1941	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        3) útok Německa na Francii 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D) květen 1940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                     4) útok Německa na Polsko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E) září1939		          5) Kapitulace Německa </a:t>
            </a:r>
          </a:p>
          <a:p>
            <a:pPr marL="514350" lvl="0" indent="-514350">
              <a:buAutoNum type="arabicPeriod"/>
            </a:pPr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AutoNum type="arabicPeriod"/>
            </a:pPr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PORÁŽKA 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NĚMECKA 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JEHO 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SPOJENC</a:t>
            </a: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Ů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Od roku 1940 Hitler obsadil většinu Evropy. </a:t>
            </a:r>
          </a:p>
          <a:p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V 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o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bsazených zemích rostl </a:t>
            </a:r>
            <a:r>
              <a:rPr lang="cs-CZ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odpor vůči Němcům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. </a:t>
            </a:r>
            <a:endParaRPr lang="cs-CZ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6248400" y="2895600"/>
            <a:ext cx="609600" cy="38100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962400" y="3276600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sabotáže. atentáty, partyzánsk</a:t>
            </a:r>
            <a:r>
              <a:rPr lang="cs-CZ" sz="2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é </a:t>
            </a:r>
            <a:r>
              <a:rPr lang="cs-CZ" sz="2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skupiny</a:t>
            </a:r>
            <a:endParaRPr lang="cs-CZ" sz="24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344" name="Picture 8" descr="https://sites.google.com/a/gnj.cz/holocaust/_/rsrc/1329057948573/3-rise/atentaty-na-hitlera/atenta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48200" y="3962400"/>
            <a:ext cx="3524250" cy="2466975"/>
          </a:xfrm>
          <a:prstGeom prst="rect">
            <a:avLst/>
          </a:prstGeom>
          <a:noFill/>
        </p:spPr>
      </p:pic>
      <p:pic>
        <p:nvPicPr>
          <p:cNvPr id="14340" name="Picture 4" descr="https://upload.wikimedia.org/wikipedia/en/thumb/d/da/Stop_hand_nuvola_2.svg/1024px-Stop_hand_nuvola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733800"/>
            <a:ext cx="1600200" cy="1600200"/>
          </a:xfrm>
          <a:prstGeom prst="rect">
            <a:avLst/>
          </a:prstGeom>
          <a:noFill/>
        </p:spPr>
      </p:pic>
      <p:pic>
        <p:nvPicPr>
          <p:cNvPr id="14346" name="Picture 10" descr="http://i3.cn.cz/1090246740_hitler-atentat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72431" y="3048000"/>
            <a:ext cx="3589969" cy="236220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285993" y="5478959"/>
            <a:ext cx="4126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smtClean="0">
                <a:latin typeface="Andalus" pitchFamily="18" charset="-78"/>
                <a:cs typeface="Andalus" pitchFamily="18" charset="-78"/>
              </a:rPr>
              <a:t>Atentát na Hitlera. Budova, v které </a:t>
            </a:r>
            <a:br>
              <a:rPr lang="cs-CZ" sz="22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200" b="1" dirty="0" smtClean="0">
                <a:latin typeface="Andalus" pitchFamily="18" charset="-78"/>
                <a:cs typeface="Andalus" pitchFamily="18" charset="-78"/>
              </a:rPr>
              <a:t>se konala porada, po výbuchu.</a:t>
            </a:r>
            <a:endParaRPr lang="cs-CZ" sz="22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2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2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2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2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2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2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PORÁŽKA </a:t>
            </a:r>
            <a:b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NĚMECKA A JEHO SPOJENCŮ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Partyzánské boje se 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uskutečňují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 na území SSSR, Francie, Polska, Slovenska a Itálie. </a:t>
            </a:r>
            <a:endParaRPr lang="cs-CZ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 descr="http://www2.teraz.sk/usercontent/photos/8/1/a/3-81a4f314fdd830a10b8060472fd41053f3c5eba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9474"/>
          <a:stretch>
            <a:fillRect/>
          </a:stretch>
        </p:blipFill>
        <p:spPr bwMode="auto">
          <a:xfrm>
            <a:off x="4495800" y="3124200"/>
            <a:ext cx="4319477" cy="2286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s://encrypted-tbn2.gstatic.com/images?q=tbn:ANd9GcRpeW_2gbfxFemvb61TT3zM1OZWg-AzypQL8KxeJIPoTCgp1C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343400"/>
            <a:ext cx="3673928" cy="2057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855178" y="2590800"/>
            <a:ext cx="5926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Politici organizovali </a:t>
            </a:r>
            <a:r>
              <a:rPr lang="cs-CZ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zahraniční odboj. </a:t>
            </a:r>
            <a:endParaRPr lang="cs-CZ" sz="28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4400" y="3200400"/>
            <a:ext cx="3163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Soustředil se hlavně </a:t>
            </a:r>
            <a:br>
              <a:rPr lang="cs-CZ" sz="2800" dirty="0" smtClean="0">
                <a:latin typeface="Andalus" pitchFamily="18" charset="-78"/>
                <a:cs typeface="Andalus" pitchFamily="18" charset="-78"/>
              </a:rPr>
            </a:b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v Anglii, v Londýně.</a:t>
            </a:r>
            <a:endParaRPr lang="cs-CZ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PORÁŽKA </a:t>
            </a:r>
            <a:b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NĚMECKA A JEHO SPOJENCŮ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Vznik protifašistických povstání.</a:t>
            </a:r>
          </a:p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V Itálii roku 1943 </a:t>
            </a:r>
            <a:r>
              <a:rPr lang="cs-CZ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Mussoliniho zvrhli 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vlastní </a:t>
            </a:r>
            <a:r>
              <a:rPr lang="cs-CZ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přívrženci.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cs-CZ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Itálie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– </a:t>
            </a:r>
            <a:r>
              <a:rPr lang="cs-CZ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nejdůležitějším spojencem 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Německa            v Evropě, byla </a:t>
            </a:r>
            <a:br>
              <a:rPr lang="cs-CZ" dirty="0" smtClean="0">
                <a:latin typeface="Andalus" pitchFamily="18" charset="-78"/>
                <a:cs typeface="Andalus" pitchFamily="18" charset="-78"/>
              </a:rPr>
            </a:br>
            <a:r>
              <a:rPr lang="cs-CZ" dirty="0" smtClean="0">
                <a:latin typeface="Andalus" pitchFamily="18" charset="-78"/>
                <a:cs typeface="Andalus" pitchFamily="18" charset="-78"/>
              </a:rPr>
              <a:t>poražena. 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8" name="Picture 4" descr="http://img.ceskatelevize.cz/program/porady/10533506463/foto09/03.jpg?141754299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771900" y="3789934"/>
            <a:ext cx="4914900" cy="2763266"/>
          </a:xfrm>
          <a:prstGeom prst="rect">
            <a:avLst/>
          </a:prstGeom>
          <a:noFill/>
        </p:spPr>
      </p:pic>
      <p:pic>
        <p:nvPicPr>
          <p:cNvPr id="16386" name="Picture 2" descr="http://i.telegraph.co.uk/multimedia/archive/01910/Benito-Mussolini_1910477c.jpg"/>
          <p:cNvPicPr>
            <a:picLocks noChangeAspect="1" noChangeArrowheads="1"/>
          </p:cNvPicPr>
          <p:nvPr/>
        </p:nvPicPr>
        <p:blipFill>
          <a:blip r:embed="rId3" cstate="print"/>
          <a:srcRect r="25217"/>
          <a:stretch>
            <a:fillRect/>
          </a:stretch>
        </p:blipFill>
        <p:spPr bwMode="auto">
          <a:xfrm>
            <a:off x="1905000" y="4724400"/>
            <a:ext cx="2209800" cy="184364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Pád</a:t>
            </a:r>
            <a:r>
              <a:rPr lang="cs-CZ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Třetí </a:t>
            </a:r>
            <a:r>
              <a:rPr lang="cs-CZ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ř</a:t>
            </a:r>
            <a:r>
              <a:rPr lang="cs-CZ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íše</a:t>
            </a:r>
            <a:endParaRPr lang="cs-CZ" sz="48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V červnu 1944 se armády západních spojenců vylodily ve Francii.</a:t>
            </a:r>
          </a:p>
          <a:p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Německo se na východě bránilo Rudé armádě             a zároveň bojovalo na západní frontě (Francie).</a:t>
            </a:r>
          </a:p>
          <a:p>
            <a:endParaRPr lang="cs-CZ" sz="2800" dirty="0" smtClean="0">
              <a:latin typeface="Andalus" pitchFamily="18" charset="-78"/>
              <a:cs typeface="Andalus" pitchFamily="18" charset="-78"/>
            </a:endParaRPr>
          </a:p>
          <a:p>
            <a:endParaRPr lang="cs-CZ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Hitler válku prohrál – </a:t>
            </a:r>
            <a:br>
              <a:rPr lang="cs-CZ" sz="2800" dirty="0" smtClean="0">
                <a:latin typeface="Andalus" pitchFamily="18" charset="-78"/>
                <a:cs typeface="Andalus" pitchFamily="18" charset="-78"/>
              </a:rPr>
            </a:br>
            <a:r>
              <a:rPr lang="cs-CZ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spáchal sebevraždu 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v bunkru.</a:t>
            </a:r>
          </a:p>
          <a:p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1828800" y="3276600"/>
            <a:ext cx="5334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85800" y="3657600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Pokus o atentát na Hitlera </a:t>
            </a:r>
            <a:r>
              <a:rPr lang="cs-CZ" sz="2800" dirty="0" smtClean="0">
                <a:latin typeface="Andalus" pitchFamily="18" charset="-78"/>
                <a:cs typeface="Andalus" pitchFamily="18" charset="-78"/>
              </a:rPr>
              <a:t>- neúspěšný</a:t>
            </a:r>
            <a:r>
              <a:rPr lang="sk-SK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sk-SK" sz="28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434" name="Picture 2" descr="http://www.news.sk/public/images_art/2015/4/1160/25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52669"/>
            <a:ext cx="3295650" cy="247673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2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7410" name="Picture 2" descr="http://ipravda.sk/res/2015/05/04/thumbs/adolf-hitler-gal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162800" cy="433125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78481" y="4572000"/>
            <a:ext cx="85186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latin typeface="Andalus" pitchFamily="18" charset="-78"/>
                <a:cs typeface="Andalus" pitchFamily="18" charset="-78"/>
              </a:rPr>
              <a:t>Hitler strávil v protiletadlovém krytu poslední týdny svého života. </a:t>
            </a:r>
            <a:br>
              <a:rPr lang="cs-CZ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400" b="1" dirty="0" smtClean="0">
                <a:latin typeface="Andalus" pitchFamily="18" charset="-78"/>
                <a:cs typeface="Andalus" pitchFamily="18" charset="-78"/>
              </a:rPr>
              <a:t>Jeho zdravotní stav se čím dál více zhoršoval a ke konci války, když</a:t>
            </a:r>
            <a:br>
              <a:rPr lang="cs-CZ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400" b="1" dirty="0" smtClean="0">
                <a:latin typeface="Andalus" pitchFamily="18" charset="-78"/>
                <a:cs typeface="Andalus" pitchFamily="18" charset="-78"/>
              </a:rPr>
              <a:t> Berlín začalo bombardovat sovětské dělostřelectví, se částečně </a:t>
            </a:r>
            <a:br>
              <a:rPr lang="cs-CZ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400" b="1" dirty="0" smtClean="0">
                <a:latin typeface="Andalus" pitchFamily="18" charset="-78"/>
                <a:cs typeface="Andalus" pitchFamily="18" charset="-78"/>
              </a:rPr>
              <a:t>pomátl. </a:t>
            </a:r>
            <a:r>
              <a:rPr lang="cs-CZ" sz="2400" b="1" u="sng" dirty="0" smtClean="0">
                <a:latin typeface="Andalus" pitchFamily="18" charset="-78"/>
                <a:cs typeface="Andalus" pitchFamily="18" charset="-78"/>
              </a:rPr>
              <a:t>30. dubna 1945 </a:t>
            </a:r>
            <a:r>
              <a:rPr lang="cs-CZ" sz="2400" b="1" dirty="0" smtClean="0">
                <a:latin typeface="Andalus" pitchFamily="18" charset="-78"/>
                <a:cs typeface="Andalus" pitchFamily="18" charset="-78"/>
              </a:rPr>
              <a:t>spolu s  Evou Braunovou spáchal </a:t>
            </a:r>
            <a:br>
              <a:rPr lang="cs-CZ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400" b="1" dirty="0" smtClean="0">
                <a:latin typeface="Andalus" pitchFamily="18" charset="-78"/>
                <a:cs typeface="Andalus" pitchFamily="18" charset="-78"/>
              </a:rPr>
              <a:t>sebevraždu. Užil kapsli s kyanidem a střelil se do hlavy.</a:t>
            </a:r>
            <a:endParaRPr lang="cs-CZ" sz="2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2" name="Picture 2" descr="Z tohto mrazí: FOTO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2000" y="3352800"/>
            <a:ext cx="3505200" cy="318272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Konferenčná miestnosť diktátora 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04800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img.cas.sk/img/11/article/450641_hitl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336">
            <a:off x="4984955" y="3625311"/>
            <a:ext cx="376136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8" descr="http://img.mediacentrum.sk/gallery/640/20921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4011">
            <a:off x="193892" y="257208"/>
            <a:ext cx="4267200" cy="2847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Konec války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04800" y="914400"/>
            <a:ext cx="9448800" cy="52117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8. května 1945 Německo kapitulovalo.</a:t>
            </a:r>
          </a:p>
          <a:p>
            <a:endParaRPr lang="cs-CZ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cs-CZ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Kapitulaci za Německo podepsal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Alfred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Jodl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(7.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května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1945  v Remeši) i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Wilhelm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Keitel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(8.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května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1945 v </a:t>
            </a:r>
            <a:r>
              <a:rPr lang="sk-SK" sz="2800" u="sng" dirty="0" err="1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Berlíně</a:t>
            </a:r>
            <a:r>
              <a:rPr lang="sk-SK" sz="2800" u="sng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)</a:t>
            </a:r>
            <a:r>
              <a:rPr lang="sk-SK" sz="2800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.</a:t>
            </a:r>
            <a:r>
              <a:rPr lang="sk-SK" dirty="0" smtClean="0">
                <a:latin typeface="Andalus" pitchFamily="18" charset="-78"/>
                <a:ea typeface="Verdana" pitchFamily="34" charset="0"/>
                <a:cs typeface="Andalus" pitchFamily="18" charset="-78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  </a:t>
            </a:r>
            <a:endParaRPr lang="cs-CZ" dirty="0" smtClean="0">
              <a:latin typeface="Andalus" pitchFamily="18" charset="-78"/>
              <a:ea typeface="Verdana" pitchFamily="34" charset="0"/>
              <a:cs typeface="Andalus" pitchFamily="18" charset="-78"/>
            </a:endParaRPr>
          </a:p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Světová válka se skončila až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porážkou Japonska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, které podepsalo </a:t>
            </a:r>
            <a:br>
              <a:rPr lang="cs-CZ" dirty="0" smtClean="0">
                <a:latin typeface="Andalus" pitchFamily="18" charset="-78"/>
                <a:cs typeface="Andalus" pitchFamily="18" charset="-78"/>
              </a:rPr>
            </a:b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kapitulaci 2.9. 1945.</a:t>
            </a:r>
          </a:p>
          <a:p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2743200" y="1371600"/>
            <a:ext cx="68580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838200" y="1828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Konec války v Evropě.</a:t>
            </a:r>
            <a:endParaRPr lang="cs-CZ" sz="28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458" name="Picture 2" descr="http://nuclearauthority.weebly.com/uploads/5/3/2/9/53292489/306546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570" y="4191000"/>
            <a:ext cx="3893430" cy="2667000"/>
          </a:xfrm>
          <a:prstGeom prst="rect">
            <a:avLst/>
          </a:prstGeom>
          <a:noFill/>
        </p:spPr>
      </p:pic>
      <p:sp>
        <p:nvSpPr>
          <p:cNvPr id="7" name="Šípka dolu 6"/>
          <p:cNvSpPr/>
          <p:nvPr/>
        </p:nvSpPr>
        <p:spPr>
          <a:xfrm>
            <a:off x="1981200" y="5181600"/>
            <a:ext cx="68580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304800" y="5715000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b="1" dirty="0" smtClean="0">
                <a:latin typeface="Andalus" pitchFamily="18" charset="-78"/>
                <a:cs typeface="Andalus" pitchFamily="18" charset="-78"/>
              </a:rPr>
              <a:t>USA </a:t>
            </a:r>
            <a:r>
              <a:rPr lang="cs-CZ" sz="2800" b="1" dirty="0" smtClean="0">
                <a:latin typeface="Andalus" pitchFamily="18" charset="-78"/>
                <a:cs typeface="Andalus" pitchFamily="18" charset="-78"/>
              </a:rPr>
              <a:t>s</a:t>
            </a:r>
            <a:r>
              <a:rPr lang="cs-CZ" sz="2800" b="1" dirty="0" smtClean="0">
                <a:latin typeface="Andalus" pitchFamily="18" charset="-78"/>
                <a:cs typeface="Andalus" pitchFamily="18" charset="-78"/>
              </a:rPr>
              <a:t>hodily atomové bomby</a:t>
            </a:r>
            <a:br>
              <a:rPr lang="cs-CZ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800" b="1" dirty="0" smtClean="0">
                <a:latin typeface="Andalus" pitchFamily="18" charset="-78"/>
                <a:cs typeface="Andalus" pitchFamily="18" charset="-78"/>
              </a:rPr>
              <a:t>na Nagasaki a Hirošimu. </a:t>
            </a:r>
            <a:endParaRPr lang="cs-CZ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460" name="Picture 4" descr="http://www.webjournal.sk/images3/4083.jpg"/>
          <p:cNvPicPr>
            <a:picLocks noChangeAspect="1" noChangeArrowheads="1"/>
          </p:cNvPicPr>
          <p:nvPr/>
        </p:nvPicPr>
        <p:blipFill>
          <a:blip r:embed="rId3" cstate="print"/>
          <a:srcRect b="9489"/>
          <a:stretch>
            <a:fillRect/>
          </a:stretch>
        </p:blipFill>
        <p:spPr bwMode="auto">
          <a:xfrm>
            <a:off x="7296150" y="457200"/>
            <a:ext cx="1847850" cy="183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img.cz.prg.cmestatic.com/media/images/660xX/Aug2015/1775712.jpg?d4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8855"/>
            <a:ext cx="7924800" cy="3085871"/>
          </a:xfrm>
          <a:prstGeom prst="rect">
            <a:avLst/>
          </a:prstGeom>
          <a:noFill/>
        </p:spPr>
      </p:pic>
      <p:pic>
        <p:nvPicPr>
          <p:cNvPr id="21518" name="Picture 14" descr="http://www2.teraz.sk/usercontent/photos/5/a/6/3-5a6fd4f645f1f87d0add0dc839932f34b6bf9f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733800" cy="2895132"/>
          </a:xfrm>
          <a:prstGeom prst="rect">
            <a:avLst/>
          </a:prstGeom>
          <a:noFill/>
        </p:spPr>
      </p:pic>
      <p:pic>
        <p:nvPicPr>
          <p:cNvPr id="21520" name="Picture 16" descr="https://encrypted-tbn1.gstatic.com/images?q=tbn:ANd9GcRy4q67Jks2f0wSh_tT_37SfQG7KDUalM2PgrStGaCJheqioC_X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724400" y="3657600"/>
            <a:ext cx="4038600" cy="2858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336</Words>
  <Application>Microsoft Office PowerPoint</Application>
  <PresentationFormat>Prezentácia na obrazovke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PORÁŽKA NĚMECKA                      A JEHO SPOJENCŮ</vt:lpstr>
      <vt:lpstr>PORÁŽKA  NĚMECKA A JEHO SPOJENCŮ</vt:lpstr>
      <vt:lpstr>PORÁŽKA  NĚMECKA A JEHO SPOJENCŮ</vt:lpstr>
      <vt:lpstr>PORÁŽKA  NĚMECKA A JEHO SPOJENCŮ</vt:lpstr>
      <vt:lpstr>Pád Třetí říše</vt:lpstr>
      <vt:lpstr>Snímka 6</vt:lpstr>
      <vt:lpstr>Snímka 7</vt:lpstr>
      <vt:lpstr>Konec války</vt:lpstr>
      <vt:lpstr>Snímka 9</vt:lpstr>
      <vt:lpstr>Konec války</vt:lpstr>
      <vt:lpstr>Snímka 11</vt:lpstr>
      <vt:lpstr>Užitečná videa </vt:lpstr>
      <vt:lpstr>Otázky a úkoly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PoráŽka  Nemecka a jeho spojencov</dc:title>
  <dc:creator>Lukáš Gyepes</dc:creator>
  <cp:lastModifiedBy>Marian Pudelka</cp:lastModifiedBy>
  <cp:revision>14</cp:revision>
  <dcterms:created xsi:type="dcterms:W3CDTF">2016-03-17T15:05:51Z</dcterms:created>
  <dcterms:modified xsi:type="dcterms:W3CDTF">2020-03-19T19:02:58Z</dcterms:modified>
</cp:coreProperties>
</file>