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3" r:id="rId4"/>
    <p:sldId id="269" r:id="rId5"/>
    <p:sldId id="265" r:id="rId6"/>
    <p:sldId id="274" r:id="rId7"/>
    <p:sldId id="270" r:id="rId8"/>
    <p:sldId id="273" r:id="rId9"/>
    <p:sldId id="268" r:id="rId10"/>
    <p:sldId id="267" r:id="rId11"/>
    <p:sldId id="272" r:id="rId12"/>
    <p:sldId id="275" r:id="rId13"/>
    <p:sldId id="276" r:id="rId14"/>
    <p:sldId id="277" r:id="rId15"/>
    <p:sldId id="264" r:id="rId16"/>
    <p:sldId id="266" r:id="rId17"/>
    <p:sldId id="278" r:id="rId18"/>
    <p:sldId id="261" r:id="rId19"/>
    <p:sldId id="279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Styl s motivem 2 – zvýraznění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315C-A319-4606-AD29-E3A95BD56788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319C-D504-4E6C-9382-694674572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98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315C-A319-4606-AD29-E3A95BD56788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319C-D504-4E6C-9382-694674572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000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315C-A319-4606-AD29-E3A95BD56788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319C-D504-4E6C-9382-694674572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799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315C-A319-4606-AD29-E3A95BD56788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319C-D504-4E6C-9382-694674572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386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315C-A319-4606-AD29-E3A95BD56788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319C-D504-4E6C-9382-694674572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3888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315C-A319-4606-AD29-E3A95BD56788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319C-D504-4E6C-9382-694674572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70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315C-A319-4606-AD29-E3A95BD56788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319C-D504-4E6C-9382-694674572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40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315C-A319-4606-AD29-E3A95BD56788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319C-D504-4E6C-9382-694674572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018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315C-A319-4606-AD29-E3A95BD56788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319C-D504-4E6C-9382-694674572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7642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315C-A319-4606-AD29-E3A95BD56788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319C-D504-4E6C-9382-694674572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87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315C-A319-4606-AD29-E3A95BD56788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319C-D504-4E6C-9382-694674572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291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E315C-A319-4606-AD29-E3A95BD56788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8319C-D504-4E6C-9382-694674572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624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7.png"/><Relationship Id="rId21" Type="http://schemas.openxmlformats.org/officeDocument/2006/relationships/image" Target="../media/image25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5" Type="http://schemas.openxmlformats.org/officeDocument/2006/relationships/image" Target="../media/image29.png"/><Relationship Id="rId2" Type="http://schemas.openxmlformats.org/officeDocument/2006/relationships/image" Target="../media/image60.pn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24" Type="http://schemas.openxmlformats.org/officeDocument/2006/relationships/image" Target="../media/image28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23" Type="http://schemas.openxmlformats.org/officeDocument/2006/relationships/image" Target="../media/image27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Relationship Id="rId22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7.png"/><Relationship Id="rId21" Type="http://schemas.openxmlformats.org/officeDocument/2006/relationships/image" Target="../media/image25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5" Type="http://schemas.openxmlformats.org/officeDocument/2006/relationships/image" Target="../media/image29.png"/><Relationship Id="rId2" Type="http://schemas.openxmlformats.org/officeDocument/2006/relationships/image" Target="../media/image60.pn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24" Type="http://schemas.openxmlformats.org/officeDocument/2006/relationships/image" Target="../media/image28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23" Type="http://schemas.openxmlformats.org/officeDocument/2006/relationships/image" Target="../media/image27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Relationship Id="rId22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646" b="100000" l="0" r="100000">
                        <a14:foregroundMark x1="18229" y1="6250" x2="17188" y2="22917"/>
                        <a14:foregroundMark x1="11458" y1="26042" x2="24479" y2="31250"/>
                        <a14:foregroundMark x1="22917" y1="47917" x2="7813" y2="27604"/>
                        <a14:foregroundMark x1="8854" y1="39583" x2="2083" y2="32292"/>
                        <a14:foregroundMark x1="11458" y1="48958" x2="18750" y2="49479"/>
                        <a14:foregroundMark x1="58854" y1="69271" x2="72917" y2="74479"/>
                        <a14:foregroundMark x1="78125" y1="82292" x2="69792" y2="85417"/>
                        <a14:foregroundMark x1="86979" y1="57292" x2="82813" y2="36979"/>
                        <a14:foregroundMark x1="79167" y1="48958" x2="81250" y2="51563"/>
                        <a14:foregroundMark x1="21875" y1="25000" x2="21354" y2="15625"/>
                        <a14:foregroundMark x1="20833" y1="16146" x2="20313" y2="12500"/>
                        <a14:foregroundMark x1="21354" y1="13021" x2="21354" y2="781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924944"/>
            <a:ext cx="3384376" cy="3290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Vodorovný svitek 1"/>
          <p:cNvSpPr/>
          <p:nvPr/>
        </p:nvSpPr>
        <p:spPr>
          <a:xfrm>
            <a:off x="852380" y="1268760"/>
            <a:ext cx="7056784" cy="1656184"/>
          </a:xfrm>
          <a:prstGeom prst="horizontalScroll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>
                <a:solidFill>
                  <a:schemeClr val="tx1"/>
                </a:solidFill>
              </a:rPr>
              <a:t>DESETINNÁ ČÍSLA</a:t>
            </a:r>
          </a:p>
        </p:txBody>
      </p:sp>
    </p:spTree>
    <p:extLst>
      <p:ext uri="{BB962C8B-B14F-4D97-AF65-F5344CB8AC3E}">
        <p14:creationId xmlns:p14="http://schemas.microsoft.com/office/powerpoint/2010/main" val="3540912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385115"/>
              </p:ext>
            </p:extLst>
          </p:nvPr>
        </p:nvGraphicFramePr>
        <p:xfrm>
          <a:off x="395536" y="1124744"/>
          <a:ext cx="3672000" cy="36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787981"/>
              </p:ext>
            </p:extLst>
          </p:nvPr>
        </p:nvGraphicFramePr>
        <p:xfrm>
          <a:off x="4532327" y="1124744"/>
          <a:ext cx="3672000" cy="36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691204" y="4884571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0,41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199705" y="4149080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0,17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483768" y="4884571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0,59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237866" y="2322458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0,83</a:t>
            </a:r>
          </a:p>
        </p:txBody>
      </p:sp>
    </p:spTree>
    <p:extLst>
      <p:ext uri="{BB962C8B-B14F-4D97-AF65-F5344CB8AC3E}">
        <p14:creationId xmlns:p14="http://schemas.microsoft.com/office/powerpoint/2010/main" val="94918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491996"/>
              </p:ext>
            </p:extLst>
          </p:nvPr>
        </p:nvGraphicFramePr>
        <p:xfrm>
          <a:off x="395536" y="1124744"/>
          <a:ext cx="3672000" cy="36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776464"/>
              </p:ext>
            </p:extLst>
          </p:nvPr>
        </p:nvGraphicFramePr>
        <p:xfrm>
          <a:off x="4532327" y="1124744"/>
          <a:ext cx="3672000" cy="36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3059832" y="4797152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0,36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226714" y="3068960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0,71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135294" y="4797152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0,64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226713" y="1268760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0,29</a:t>
            </a:r>
          </a:p>
        </p:txBody>
      </p:sp>
    </p:spTree>
    <p:extLst>
      <p:ext uri="{BB962C8B-B14F-4D97-AF65-F5344CB8AC3E}">
        <p14:creationId xmlns:p14="http://schemas.microsoft.com/office/powerpoint/2010/main" val="2983680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97" r="18803"/>
          <a:stretch/>
        </p:blipFill>
        <p:spPr bwMode="auto">
          <a:xfrm flipH="1">
            <a:off x="4283968" y="0"/>
            <a:ext cx="486003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álný popisek 5"/>
          <p:cNvSpPr/>
          <p:nvPr/>
        </p:nvSpPr>
        <p:spPr>
          <a:xfrm>
            <a:off x="179512" y="1988840"/>
            <a:ext cx="4997572" cy="2880320"/>
          </a:xfrm>
          <a:prstGeom prst="wedgeEllipseCallout">
            <a:avLst>
              <a:gd name="adj1" fmla="val 59286"/>
              <a:gd name="adj2" fmla="val -30913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Porovnávejte čísla. Určete znak nerovnosti nebo rovnosti. Dotykem na tabuli zjistíte správnou odpověď.</a:t>
            </a:r>
          </a:p>
        </p:txBody>
      </p:sp>
    </p:spTree>
    <p:extLst>
      <p:ext uri="{BB962C8B-B14F-4D97-AF65-F5344CB8AC3E}">
        <p14:creationId xmlns:p14="http://schemas.microsoft.com/office/powerpoint/2010/main" val="3180812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Skupina 28"/>
          <p:cNvGrpSpPr/>
          <p:nvPr/>
        </p:nvGrpSpPr>
        <p:grpSpPr>
          <a:xfrm>
            <a:off x="221399" y="1165149"/>
            <a:ext cx="2766425" cy="1111885"/>
            <a:chOff x="947860" y="1484784"/>
            <a:chExt cx="1599715" cy="1111885"/>
          </a:xfrm>
        </p:grpSpPr>
        <p:sp>
          <p:nvSpPr>
            <p:cNvPr id="30" name="Obdélník 29"/>
            <p:cNvSpPr/>
            <p:nvPr/>
          </p:nvSpPr>
          <p:spPr>
            <a:xfrm>
              <a:off x="1083677" y="2070889"/>
              <a:ext cx="1328083" cy="52578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>
                  <a:solidFill>
                    <a:schemeClr val="tx1"/>
                  </a:solidFill>
                  <a:ea typeface="Calibri"/>
                  <a:cs typeface="Times New Roman"/>
                </a:rPr>
                <a:t>1,26      0,34</a:t>
              </a:r>
              <a:endParaRPr lang="cs-CZ" sz="28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1" name="Rovnoramenný trojúhelník 30"/>
            <p:cNvSpPr/>
            <p:nvPr/>
          </p:nvSpPr>
          <p:spPr>
            <a:xfrm>
              <a:off x="947860" y="1484784"/>
              <a:ext cx="1599715" cy="586105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 </a:t>
              </a:r>
              <a:endParaRPr lang="cs-CZ" sz="1100" dirty="0">
                <a:effectLst/>
                <a:ea typeface="Calibri"/>
                <a:cs typeface="Times New Roman"/>
              </a:endParaRPr>
            </a:p>
          </p:txBody>
        </p:sp>
      </p:grpSp>
      <p:sp>
        <p:nvSpPr>
          <p:cNvPr id="82" name="TextovéPole 81"/>
          <p:cNvSpPr txBox="1"/>
          <p:nvPr/>
        </p:nvSpPr>
        <p:spPr>
          <a:xfrm>
            <a:off x="1366267" y="1573913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&gt;</a:t>
            </a:r>
            <a:endParaRPr lang="cs-CZ" sz="4800" b="1" dirty="0">
              <a:solidFill>
                <a:srgbClr val="FF0000"/>
              </a:solidFill>
            </a:endParaRPr>
          </a:p>
        </p:txBody>
      </p:sp>
      <p:grpSp>
        <p:nvGrpSpPr>
          <p:cNvPr id="6" name="Skupina 5"/>
          <p:cNvGrpSpPr/>
          <p:nvPr/>
        </p:nvGrpSpPr>
        <p:grpSpPr>
          <a:xfrm>
            <a:off x="3215987" y="1165149"/>
            <a:ext cx="2766425" cy="1111885"/>
            <a:chOff x="947860" y="1484784"/>
            <a:chExt cx="1599715" cy="1111885"/>
          </a:xfrm>
        </p:grpSpPr>
        <p:sp>
          <p:nvSpPr>
            <p:cNvPr id="7" name="Obdélník 6"/>
            <p:cNvSpPr/>
            <p:nvPr/>
          </p:nvSpPr>
          <p:spPr>
            <a:xfrm>
              <a:off x="1083677" y="2070889"/>
              <a:ext cx="1328083" cy="52578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>
                  <a:solidFill>
                    <a:schemeClr val="tx1"/>
                  </a:solidFill>
                  <a:ea typeface="Calibri"/>
                  <a:cs typeface="Times New Roman"/>
                </a:rPr>
                <a:t>4,6       8,06</a:t>
              </a:r>
              <a:endParaRPr lang="cs-CZ" sz="28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8" name="Rovnoramenný trojúhelník 7"/>
            <p:cNvSpPr/>
            <p:nvPr/>
          </p:nvSpPr>
          <p:spPr>
            <a:xfrm>
              <a:off x="947860" y="1484784"/>
              <a:ext cx="1599715" cy="586105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 </a:t>
              </a:r>
              <a:endParaRPr lang="cs-CZ" sz="1100" dirty="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9" name="Skupina 8"/>
          <p:cNvGrpSpPr/>
          <p:nvPr/>
        </p:nvGrpSpPr>
        <p:grpSpPr>
          <a:xfrm>
            <a:off x="6228184" y="1165149"/>
            <a:ext cx="2766425" cy="1111885"/>
            <a:chOff x="947860" y="1484784"/>
            <a:chExt cx="1599715" cy="1111885"/>
          </a:xfrm>
        </p:grpSpPr>
        <p:sp>
          <p:nvSpPr>
            <p:cNvPr id="10" name="Obdélník 9"/>
            <p:cNvSpPr/>
            <p:nvPr/>
          </p:nvSpPr>
          <p:spPr>
            <a:xfrm>
              <a:off x="1083677" y="2070889"/>
              <a:ext cx="1328083" cy="52578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>
                  <a:solidFill>
                    <a:schemeClr val="tx1"/>
                  </a:solidFill>
                  <a:ea typeface="Calibri"/>
                  <a:cs typeface="Times New Roman"/>
                </a:rPr>
                <a:t>25,3      24,3</a:t>
              </a:r>
              <a:endParaRPr lang="cs-CZ" sz="28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11" name="Rovnoramenný trojúhelník 10"/>
            <p:cNvSpPr/>
            <p:nvPr/>
          </p:nvSpPr>
          <p:spPr>
            <a:xfrm>
              <a:off x="947860" y="1484784"/>
              <a:ext cx="1599715" cy="586105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 </a:t>
              </a:r>
              <a:endParaRPr lang="cs-CZ" sz="1100" dirty="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21" name="Skupina 20"/>
          <p:cNvGrpSpPr/>
          <p:nvPr/>
        </p:nvGrpSpPr>
        <p:grpSpPr>
          <a:xfrm>
            <a:off x="207188" y="2636912"/>
            <a:ext cx="2766425" cy="1111885"/>
            <a:chOff x="947860" y="1484784"/>
            <a:chExt cx="1599715" cy="1111885"/>
          </a:xfrm>
        </p:grpSpPr>
        <p:sp>
          <p:nvSpPr>
            <p:cNvPr id="22" name="Obdélník 21"/>
            <p:cNvSpPr/>
            <p:nvPr/>
          </p:nvSpPr>
          <p:spPr>
            <a:xfrm>
              <a:off x="1083677" y="2070889"/>
              <a:ext cx="1328083" cy="52578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>
                  <a:solidFill>
                    <a:schemeClr val="tx1"/>
                  </a:solidFill>
                  <a:ea typeface="Calibri"/>
                  <a:cs typeface="Times New Roman"/>
                </a:rPr>
                <a:t>0,01       0,1</a:t>
              </a:r>
              <a:endParaRPr lang="cs-CZ" sz="28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23" name="Rovnoramenný trojúhelník 22"/>
            <p:cNvSpPr/>
            <p:nvPr/>
          </p:nvSpPr>
          <p:spPr>
            <a:xfrm>
              <a:off x="947860" y="1484784"/>
              <a:ext cx="1599715" cy="586105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 </a:t>
              </a:r>
              <a:endParaRPr lang="cs-CZ" sz="1100" dirty="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25" name="Skupina 24"/>
          <p:cNvGrpSpPr/>
          <p:nvPr/>
        </p:nvGrpSpPr>
        <p:grpSpPr>
          <a:xfrm>
            <a:off x="3201776" y="2636912"/>
            <a:ext cx="2766425" cy="1111885"/>
            <a:chOff x="947860" y="1484784"/>
            <a:chExt cx="1599715" cy="1111885"/>
          </a:xfrm>
        </p:grpSpPr>
        <p:sp>
          <p:nvSpPr>
            <p:cNvPr id="26" name="Obdélník 25"/>
            <p:cNvSpPr/>
            <p:nvPr/>
          </p:nvSpPr>
          <p:spPr>
            <a:xfrm>
              <a:off x="1083677" y="2070889"/>
              <a:ext cx="1328083" cy="52578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>
                  <a:solidFill>
                    <a:schemeClr val="tx1"/>
                  </a:solidFill>
                  <a:ea typeface="Calibri"/>
                  <a:cs typeface="Times New Roman"/>
                </a:rPr>
                <a:t>7,26     7,26</a:t>
              </a:r>
              <a:endParaRPr lang="cs-CZ" sz="28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27" name="Rovnoramenný trojúhelník 26"/>
            <p:cNvSpPr/>
            <p:nvPr/>
          </p:nvSpPr>
          <p:spPr>
            <a:xfrm>
              <a:off x="947860" y="1484784"/>
              <a:ext cx="1599715" cy="586105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 </a:t>
              </a:r>
              <a:endParaRPr lang="cs-CZ" sz="1100" dirty="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28" name="Skupina 27"/>
          <p:cNvGrpSpPr/>
          <p:nvPr/>
        </p:nvGrpSpPr>
        <p:grpSpPr>
          <a:xfrm>
            <a:off x="6213973" y="2636912"/>
            <a:ext cx="2766425" cy="1111885"/>
            <a:chOff x="947860" y="1484784"/>
            <a:chExt cx="1599715" cy="1111885"/>
          </a:xfrm>
        </p:grpSpPr>
        <p:sp>
          <p:nvSpPr>
            <p:cNvPr id="32" name="Obdélník 31"/>
            <p:cNvSpPr/>
            <p:nvPr/>
          </p:nvSpPr>
          <p:spPr>
            <a:xfrm>
              <a:off x="1083677" y="2070889"/>
              <a:ext cx="1328083" cy="52578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>
                  <a:solidFill>
                    <a:schemeClr val="tx1"/>
                  </a:solidFill>
                  <a:ea typeface="Calibri"/>
                  <a:cs typeface="Times New Roman"/>
                </a:rPr>
                <a:t>3,9      9,7</a:t>
              </a:r>
              <a:endParaRPr lang="cs-CZ" sz="28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3" name="Rovnoramenný trojúhelník 32"/>
            <p:cNvSpPr/>
            <p:nvPr/>
          </p:nvSpPr>
          <p:spPr>
            <a:xfrm>
              <a:off x="947860" y="1484784"/>
              <a:ext cx="1599715" cy="586105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 </a:t>
              </a:r>
              <a:endParaRPr lang="cs-CZ" sz="1100" dirty="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34" name="Skupina 33"/>
          <p:cNvGrpSpPr/>
          <p:nvPr/>
        </p:nvGrpSpPr>
        <p:grpSpPr>
          <a:xfrm>
            <a:off x="207186" y="4098641"/>
            <a:ext cx="2766425" cy="1111885"/>
            <a:chOff x="947860" y="1484784"/>
            <a:chExt cx="1599715" cy="1111885"/>
          </a:xfrm>
        </p:grpSpPr>
        <p:sp>
          <p:nvSpPr>
            <p:cNvPr id="35" name="Obdélník 34"/>
            <p:cNvSpPr/>
            <p:nvPr/>
          </p:nvSpPr>
          <p:spPr>
            <a:xfrm>
              <a:off x="1083677" y="2070889"/>
              <a:ext cx="1328083" cy="52578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>
                  <a:solidFill>
                    <a:schemeClr val="tx1"/>
                  </a:solidFill>
                  <a:ea typeface="Calibri"/>
                  <a:cs typeface="Times New Roman"/>
                </a:rPr>
                <a:t>14,17     14,16</a:t>
              </a:r>
              <a:endParaRPr lang="cs-CZ" sz="28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6" name="Rovnoramenný trojúhelník 35"/>
            <p:cNvSpPr/>
            <p:nvPr/>
          </p:nvSpPr>
          <p:spPr>
            <a:xfrm>
              <a:off x="947860" y="1484784"/>
              <a:ext cx="1599715" cy="586105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 </a:t>
              </a:r>
              <a:endParaRPr lang="cs-CZ" sz="1100" dirty="0">
                <a:effectLst/>
                <a:ea typeface="Calibri"/>
                <a:cs typeface="Times New Roman"/>
              </a:endParaRPr>
            </a:p>
          </p:txBody>
        </p:sp>
      </p:grpSp>
      <p:sp>
        <p:nvSpPr>
          <p:cNvPr id="37" name="TextovéPole 36"/>
          <p:cNvSpPr txBox="1"/>
          <p:nvPr/>
        </p:nvSpPr>
        <p:spPr>
          <a:xfrm>
            <a:off x="1352054" y="4505419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&gt;</a:t>
            </a:r>
            <a:endParaRPr lang="cs-CZ" sz="4800" b="1" dirty="0">
              <a:solidFill>
                <a:srgbClr val="FF0000"/>
              </a:solidFill>
            </a:endParaRPr>
          </a:p>
        </p:txBody>
      </p:sp>
      <p:grpSp>
        <p:nvGrpSpPr>
          <p:cNvPr id="38" name="Skupina 37"/>
          <p:cNvGrpSpPr/>
          <p:nvPr/>
        </p:nvGrpSpPr>
        <p:grpSpPr>
          <a:xfrm>
            <a:off x="3201774" y="4098641"/>
            <a:ext cx="2766425" cy="1111885"/>
            <a:chOff x="947860" y="1484784"/>
            <a:chExt cx="1599715" cy="1111885"/>
          </a:xfrm>
        </p:grpSpPr>
        <p:sp>
          <p:nvSpPr>
            <p:cNvPr id="39" name="Obdélník 38"/>
            <p:cNvSpPr/>
            <p:nvPr/>
          </p:nvSpPr>
          <p:spPr>
            <a:xfrm>
              <a:off x="1083677" y="2070889"/>
              <a:ext cx="1328083" cy="52578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>
                  <a:solidFill>
                    <a:schemeClr val="tx1"/>
                  </a:solidFill>
                  <a:ea typeface="Calibri"/>
                  <a:cs typeface="Times New Roman"/>
                </a:rPr>
                <a:t>8,6       8,61</a:t>
              </a:r>
              <a:endParaRPr lang="cs-CZ" sz="28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40" name="Rovnoramenný trojúhelník 39"/>
            <p:cNvSpPr/>
            <p:nvPr/>
          </p:nvSpPr>
          <p:spPr>
            <a:xfrm>
              <a:off x="947860" y="1484784"/>
              <a:ext cx="1599715" cy="586105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 </a:t>
              </a:r>
              <a:endParaRPr lang="cs-CZ" sz="1100" dirty="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41" name="Skupina 40"/>
          <p:cNvGrpSpPr/>
          <p:nvPr/>
        </p:nvGrpSpPr>
        <p:grpSpPr>
          <a:xfrm>
            <a:off x="6213971" y="4098641"/>
            <a:ext cx="2766425" cy="1111885"/>
            <a:chOff x="947860" y="1484784"/>
            <a:chExt cx="1599715" cy="1111885"/>
          </a:xfrm>
        </p:grpSpPr>
        <p:sp>
          <p:nvSpPr>
            <p:cNvPr id="42" name="Obdélník 41"/>
            <p:cNvSpPr/>
            <p:nvPr/>
          </p:nvSpPr>
          <p:spPr>
            <a:xfrm>
              <a:off x="1083677" y="2070889"/>
              <a:ext cx="1328083" cy="52578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>
                  <a:solidFill>
                    <a:schemeClr val="tx1"/>
                  </a:solidFill>
                  <a:ea typeface="Calibri"/>
                  <a:cs typeface="Times New Roman"/>
                </a:rPr>
                <a:t>15,40     15,4</a:t>
              </a:r>
              <a:endParaRPr lang="cs-CZ" sz="28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43" name="Rovnoramenný trojúhelník 42"/>
            <p:cNvSpPr/>
            <p:nvPr/>
          </p:nvSpPr>
          <p:spPr>
            <a:xfrm>
              <a:off x="947860" y="1484784"/>
              <a:ext cx="1599715" cy="586105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 </a:t>
              </a:r>
              <a:endParaRPr lang="cs-CZ" sz="1100" dirty="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44" name="Skupina 43"/>
          <p:cNvGrpSpPr/>
          <p:nvPr/>
        </p:nvGrpSpPr>
        <p:grpSpPr>
          <a:xfrm>
            <a:off x="272720" y="5575749"/>
            <a:ext cx="2766425" cy="1111885"/>
            <a:chOff x="947860" y="1484784"/>
            <a:chExt cx="1599715" cy="1111885"/>
          </a:xfrm>
        </p:grpSpPr>
        <p:sp>
          <p:nvSpPr>
            <p:cNvPr id="45" name="Obdélník 44"/>
            <p:cNvSpPr/>
            <p:nvPr/>
          </p:nvSpPr>
          <p:spPr>
            <a:xfrm>
              <a:off x="1083677" y="2070889"/>
              <a:ext cx="1328083" cy="52578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>
                  <a:solidFill>
                    <a:schemeClr val="tx1"/>
                  </a:solidFill>
                  <a:ea typeface="Calibri"/>
                  <a:cs typeface="Times New Roman"/>
                </a:rPr>
                <a:t>5,35      9,35</a:t>
              </a:r>
              <a:endParaRPr lang="cs-CZ" sz="28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46" name="Rovnoramenný trojúhelník 45"/>
            <p:cNvSpPr/>
            <p:nvPr/>
          </p:nvSpPr>
          <p:spPr>
            <a:xfrm>
              <a:off x="947860" y="1484784"/>
              <a:ext cx="1599715" cy="586105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 </a:t>
              </a:r>
              <a:endParaRPr lang="cs-CZ" sz="1100" dirty="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48" name="Skupina 47"/>
          <p:cNvGrpSpPr/>
          <p:nvPr/>
        </p:nvGrpSpPr>
        <p:grpSpPr>
          <a:xfrm>
            <a:off x="3267308" y="5575749"/>
            <a:ext cx="2766425" cy="1111885"/>
            <a:chOff x="947860" y="1484784"/>
            <a:chExt cx="1599715" cy="1111885"/>
          </a:xfrm>
        </p:grpSpPr>
        <p:sp>
          <p:nvSpPr>
            <p:cNvPr id="49" name="Obdélník 48"/>
            <p:cNvSpPr/>
            <p:nvPr/>
          </p:nvSpPr>
          <p:spPr>
            <a:xfrm>
              <a:off x="1083677" y="2070889"/>
              <a:ext cx="1328083" cy="52578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>
                  <a:solidFill>
                    <a:schemeClr val="tx1"/>
                  </a:solidFill>
                  <a:ea typeface="Calibri"/>
                  <a:cs typeface="Times New Roman"/>
                </a:rPr>
                <a:t>30,02     3,06</a:t>
              </a:r>
              <a:endParaRPr lang="cs-CZ" sz="28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50" name="Rovnoramenný trojúhelník 49"/>
            <p:cNvSpPr/>
            <p:nvPr/>
          </p:nvSpPr>
          <p:spPr>
            <a:xfrm>
              <a:off x="947860" y="1484784"/>
              <a:ext cx="1599715" cy="586105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 </a:t>
              </a:r>
              <a:endParaRPr lang="cs-CZ" sz="1100" dirty="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51" name="Skupina 50"/>
          <p:cNvGrpSpPr/>
          <p:nvPr/>
        </p:nvGrpSpPr>
        <p:grpSpPr>
          <a:xfrm>
            <a:off x="6279505" y="5575749"/>
            <a:ext cx="2766425" cy="1111885"/>
            <a:chOff x="947860" y="1484784"/>
            <a:chExt cx="1599715" cy="1111885"/>
          </a:xfrm>
        </p:grpSpPr>
        <p:sp>
          <p:nvSpPr>
            <p:cNvPr id="52" name="Obdélník 51"/>
            <p:cNvSpPr/>
            <p:nvPr/>
          </p:nvSpPr>
          <p:spPr>
            <a:xfrm>
              <a:off x="1083677" y="2070889"/>
              <a:ext cx="1328083" cy="52578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>
                  <a:solidFill>
                    <a:schemeClr val="tx1"/>
                  </a:solidFill>
                  <a:ea typeface="Calibri"/>
                  <a:cs typeface="Times New Roman"/>
                </a:rPr>
                <a:t>10,55     10,51</a:t>
              </a:r>
              <a:endParaRPr lang="cs-CZ" sz="28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53" name="Rovnoramenný trojúhelník 52"/>
            <p:cNvSpPr/>
            <p:nvPr/>
          </p:nvSpPr>
          <p:spPr>
            <a:xfrm>
              <a:off x="947860" y="1484784"/>
              <a:ext cx="1599715" cy="586105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 </a:t>
              </a:r>
              <a:endParaRPr lang="cs-CZ" sz="1100" dirty="0">
                <a:effectLst/>
                <a:ea typeface="Calibri"/>
                <a:cs typeface="Times New Roman"/>
              </a:endParaRPr>
            </a:p>
          </p:txBody>
        </p:sp>
      </p:grpSp>
      <p:sp>
        <p:nvSpPr>
          <p:cNvPr id="54" name="TextovéPole 53"/>
          <p:cNvSpPr txBox="1"/>
          <p:nvPr/>
        </p:nvSpPr>
        <p:spPr>
          <a:xfrm>
            <a:off x="4185681" y="-243408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600" b="1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1216872" y="-243408"/>
            <a:ext cx="7896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</a:rPr>
              <a:t>&gt;</a:t>
            </a:r>
            <a:endParaRPr lang="cs-CZ" sz="9600" b="1" dirty="0">
              <a:solidFill>
                <a:srgbClr val="FF0000"/>
              </a:solidFill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7142359" y="-243408"/>
            <a:ext cx="93807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</a:rPr>
              <a:t>&lt;</a:t>
            </a:r>
            <a:r>
              <a:rPr lang="cs-CZ" sz="48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7365978" y="3070408"/>
            <a:ext cx="6303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&lt;</a:t>
            </a:r>
            <a:r>
              <a:rPr lang="cs-CZ" sz="48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4239256" y="1559900"/>
            <a:ext cx="6303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&lt;</a:t>
            </a:r>
            <a:r>
              <a:rPr lang="cs-CZ" sz="48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1417588" y="3036927"/>
            <a:ext cx="6303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&lt;</a:t>
            </a:r>
            <a:r>
              <a:rPr lang="cs-CZ" sz="48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493458" y="6009244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&gt;</a:t>
            </a:r>
            <a:endParaRPr lang="cs-CZ" sz="4800" b="1" dirty="0">
              <a:solidFill>
                <a:srgbClr val="FF0000"/>
              </a:solidFill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7417299" y="5993892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&gt;</a:t>
            </a:r>
            <a:endParaRPr lang="cs-CZ" sz="4800" b="1" dirty="0">
              <a:solidFill>
                <a:srgbClr val="FF0000"/>
              </a:solidFill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4239255" y="4512497"/>
            <a:ext cx="6303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&lt;</a:t>
            </a:r>
            <a:r>
              <a:rPr lang="cs-CZ" sz="48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1427779" y="6009243"/>
            <a:ext cx="6303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&lt;</a:t>
            </a:r>
            <a:r>
              <a:rPr lang="cs-CZ" sz="48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3" name="TextovéPole 62"/>
          <p:cNvSpPr txBox="1"/>
          <p:nvPr/>
        </p:nvSpPr>
        <p:spPr>
          <a:xfrm>
            <a:off x="7445474" y="4512498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b="1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64" name="TextovéPole 63"/>
          <p:cNvSpPr txBox="1"/>
          <p:nvPr/>
        </p:nvSpPr>
        <p:spPr>
          <a:xfrm>
            <a:off x="4353779" y="3070406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b="1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65" name="TextovéPole 64"/>
          <p:cNvSpPr txBox="1"/>
          <p:nvPr/>
        </p:nvSpPr>
        <p:spPr>
          <a:xfrm>
            <a:off x="7365978" y="1573912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&gt;</a:t>
            </a:r>
            <a:endParaRPr lang="cs-CZ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3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000"/>
                            </p:stCondLst>
                            <p:childTnLst>
                              <p:par>
                                <p:cTn id="5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37" grpId="0"/>
      <p:bldP spid="54" grpId="0"/>
      <p:bldP spid="55" grpId="0"/>
      <p:bldP spid="57" grpId="0"/>
      <p:bldP spid="58" grpId="0"/>
      <p:bldP spid="59" grpId="0"/>
      <p:bldP spid="60" grpId="0"/>
      <p:bldP spid="24" grpId="0"/>
      <p:bldP spid="47" grpId="0"/>
      <p:bldP spid="61" grpId="0"/>
      <p:bldP spid="62" grpId="0"/>
      <p:bldP spid="63" grpId="0"/>
      <p:bldP spid="64" grpId="0"/>
      <p:bldP spid="6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Skupina 28"/>
          <p:cNvGrpSpPr/>
          <p:nvPr/>
        </p:nvGrpSpPr>
        <p:grpSpPr>
          <a:xfrm>
            <a:off x="221399" y="1165149"/>
            <a:ext cx="2766425" cy="1111885"/>
            <a:chOff x="947860" y="1484784"/>
            <a:chExt cx="1599715" cy="1111885"/>
          </a:xfrm>
        </p:grpSpPr>
        <p:sp>
          <p:nvSpPr>
            <p:cNvPr id="30" name="Obdélník 29"/>
            <p:cNvSpPr/>
            <p:nvPr/>
          </p:nvSpPr>
          <p:spPr>
            <a:xfrm>
              <a:off x="1083677" y="2070889"/>
              <a:ext cx="1328083" cy="52578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>
                  <a:solidFill>
                    <a:schemeClr val="tx1"/>
                  </a:solidFill>
                  <a:ea typeface="Calibri"/>
                  <a:cs typeface="Times New Roman"/>
                </a:rPr>
                <a:t>80,1     80,01</a:t>
              </a:r>
              <a:endParaRPr lang="cs-CZ" sz="28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1" name="Rovnoramenný trojúhelník 30"/>
            <p:cNvSpPr/>
            <p:nvPr/>
          </p:nvSpPr>
          <p:spPr>
            <a:xfrm>
              <a:off x="947860" y="1484784"/>
              <a:ext cx="1599715" cy="586105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 </a:t>
              </a:r>
              <a:endParaRPr lang="cs-CZ" sz="1100" dirty="0">
                <a:effectLst/>
                <a:ea typeface="Calibri"/>
                <a:cs typeface="Times New Roman"/>
              </a:endParaRPr>
            </a:p>
          </p:txBody>
        </p:sp>
      </p:grpSp>
      <p:sp>
        <p:nvSpPr>
          <p:cNvPr id="82" name="TextovéPole 81"/>
          <p:cNvSpPr txBox="1"/>
          <p:nvPr/>
        </p:nvSpPr>
        <p:spPr>
          <a:xfrm>
            <a:off x="1271446" y="1598644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&gt;</a:t>
            </a:r>
            <a:endParaRPr lang="cs-CZ" sz="4800" b="1" dirty="0">
              <a:solidFill>
                <a:srgbClr val="FF0000"/>
              </a:solidFill>
            </a:endParaRPr>
          </a:p>
        </p:txBody>
      </p:sp>
      <p:grpSp>
        <p:nvGrpSpPr>
          <p:cNvPr id="6" name="Skupina 5"/>
          <p:cNvGrpSpPr/>
          <p:nvPr/>
        </p:nvGrpSpPr>
        <p:grpSpPr>
          <a:xfrm>
            <a:off x="3215987" y="1165149"/>
            <a:ext cx="2766425" cy="1111885"/>
            <a:chOff x="947860" y="1484784"/>
            <a:chExt cx="1599715" cy="1111885"/>
          </a:xfrm>
        </p:grpSpPr>
        <p:sp>
          <p:nvSpPr>
            <p:cNvPr id="7" name="Obdélník 6"/>
            <p:cNvSpPr/>
            <p:nvPr/>
          </p:nvSpPr>
          <p:spPr>
            <a:xfrm>
              <a:off x="1083677" y="2070889"/>
              <a:ext cx="1328083" cy="52578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>
                  <a:solidFill>
                    <a:schemeClr val="tx1"/>
                  </a:solidFill>
                  <a:ea typeface="Calibri"/>
                  <a:cs typeface="Times New Roman"/>
                </a:rPr>
                <a:t>0,44       0,54</a:t>
              </a:r>
              <a:endParaRPr lang="cs-CZ" sz="28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8" name="Rovnoramenný trojúhelník 7"/>
            <p:cNvSpPr/>
            <p:nvPr/>
          </p:nvSpPr>
          <p:spPr>
            <a:xfrm>
              <a:off x="947860" y="1484784"/>
              <a:ext cx="1599715" cy="586105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 </a:t>
              </a:r>
              <a:endParaRPr lang="cs-CZ" sz="1100" dirty="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9" name="Skupina 8"/>
          <p:cNvGrpSpPr/>
          <p:nvPr/>
        </p:nvGrpSpPr>
        <p:grpSpPr>
          <a:xfrm>
            <a:off x="6228184" y="1165149"/>
            <a:ext cx="2766425" cy="1111885"/>
            <a:chOff x="947860" y="1484784"/>
            <a:chExt cx="1599715" cy="1111885"/>
          </a:xfrm>
        </p:grpSpPr>
        <p:sp>
          <p:nvSpPr>
            <p:cNvPr id="10" name="Obdélník 9"/>
            <p:cNvSpPr/>
            <p:nvPr/>
          </p:nvSpPr>
          <p:spPr>
            <a:xfrm>
              <a:off x="1083677" y="2070889"/>
              <a:ext cx="1328083" cy="52578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>
                  <a:solidFill>
                    <a:schemeClr val="tx1"/>
                  </a:solidFill>
                  <a:ea typeface="Calibri"/>
                  <a:cs typeface="Times New Roman"/>
                </a:rPr>
                <a:t> 1,5      1,05</a:t>
              </a:r>
              <a:endParaRPr lang="cs-CZ" sz="28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11" name="Rovnoramenný trojúhelník 10"/>
            <p:cNvSpPr/>
            <p:nvPr/>
          </p:nvSpPr>
          <p:spPr>
            <a:xfrm>
              <a:off x="947860" y="1484784"/>
              <a:ext cx="1599715" cy="586105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 </a:t>
              </a:r>
              <a:endParaRPr lang="cs-CZ" sz="1100" dirty="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21" name="Skupina 20"/>
          <p:cNvGrpSpPr/>
          <p:nvPr/>
        </p:nvGrpSpPr>
        <p:grpSpPr>
          <a:xfrm>
            <a:off x="207188" y="2636912"/>
            <a:ext cx="2766425" cy="1111885"/>
            <a:chOff x="947860" y="1484784"/>
            <a:chExt cx="1599715" cy="1111885"/>
          </a:xfrm>
        </p:grpSpPr>
        <p:sp>
          <p:nvSpPr>
            <p:cNvPr id="22" name="Obdélník 21"/>
            <p:cNvSpPr/>
            <p:nvPr/>
          </p:nvSpPr>
          <p:spPr>
            <a:xfrm>
              <a:off x="1083677" y="2070889"/>
              <a:ext cx="1328083" cy="52578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>
                  <a:solidFill>
                    <a:schemeClr val="tx1"/>
                  </a:solidFill>
                  <a:ea typeface="Calibri"/>
                  <a:cs typeface="Times New Roman"/>
                </a:rPr>
                <a:t> 3,25      5,25</a:t>
              </a:r>
              <a:endParaRPr lang="cs-CZ" sz="28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23" name="Rovnoramenný trojúhelník 22"/>
            <p:cNvSpPr/>
            <p:nvPr/>
          </p:nvSpPr>
          <p:spPr>
            <a:xfrm>
              <a:off x="947860" y="1484784"/>
              <a:ext cx="1599715" cy="586105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 </a:t>
              </a:r>
              <a:endParaRPr lang="cs-CZ" sz="1100" dirty="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25" name="Skupina 24"/>
          <p:cNvGrpSpPr/>
          <p:nvPr/>
        </p:nvGrpSpPr>
        <p:grpSpPr>
          <a:xfrm>
            <a:off x="3201776" y="2636912"/>
            <a:ext cx="2766425" cy="1111885"/>
            <a:chOff x="947860" y="1484784"/>
            <a:chExt cx="1599715" cy="1111885"/>
          </a:xfrm>
        </p:grpSpPr>
        <p:sp>
          <p:nvSpPr>
            <p:cNvPr id="26" name="Obdélník 25"/>
            <p:cNvSpPr/>
            <p:nvPr/>
          </p:nvSpPr>
          <p:spPr>
            <a:xfrm>
              <a:off x="1083677" y="2070889"/>
              <a:ext cx="1328083" cy="52578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>
                  <a:solidFill>
                    <a:schemeClr val="tx1"/>
                  </a:solidFill>
                  <a:ea typeface="Calibri"/>
                  <a:cs typeface="Times New Roman"/>
                </a:rPr>
                <a:t>2,9       2,90</a:t>
              </a:r>
              <a:endParaRPr lang="cs-CZ" sz="28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27" name="Rovnoramenný trojúhelník 26"/>
            <p:cNvSpPr/>
            <p:nvPr/>
          </p:nvSpPr>
          <p:spPr>
            <a:xfrm>
              <a:off x="947860" y="1484784"/>
              <a:ext cx="1599715" cy="586105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 </a:t>
              </a:r>
              <a:endParaRPr lang="cs-CZ" sz="1100" dirty="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28" name="Skupina 27"/>
          <p:cNvGrpSpPr/>
          <p:nvPr/>
        </p:nvGrpSpPr>
        <p:grpSpPr>
          <a:xfrm>
            <a:off x="6213973" y="2636912"/>
            <a:ext cx="2766425" cy="1111885"/>
            <a:chOff x="947860" y="1484784"/>
            <a:chExt cx="1599715" cy="1111885"/>
          </a:xfrm>
        </p:grpSpPr>
        <p:sp>
          <p:nvSpPr>
            <p:cNvPr id="32" name="Obdélník 31"/>
            <p:cNvSpPr/>
            <p:nvPr/>
          </p:nvSpPr>
          <p:spPr>
            <a:xfrm>
              <a:off x="1083677" y="2070889"/>
              <a:ext cx="1328083" cy="52578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>
                  <a:solidFill>
                    <a:schemeClr val="tx1"/>
                  </a:solidFill>
                  <a:ea typeface="Calibri"/>
                  <a:cs typeface="Times New Roman"/>
                </a:rPr>
                <a:t>5,6       6,5</a:t>
              </a:r>
              <a:endParaRPr lang="cs-CZ" sz="28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3" name="Rovnoramenný trojúhelník 32"/>
            <p:cNvSpPr/>
            <p:nvPr/>
          </p:nvSpPr>
          <p:spPr>
            <a:xfrm>
              <a:off x="947860" y="1484784"/>
              <a:ext cx="1599715" cy="586105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 </a:t>
              </a:r>
              <a:endParaRPr lang="cs-CZ" sz="1100" dirty="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34" name="Skupina 33"/>
          <p:cNvGrpSpPr/>
          <p:nvPr/>
        </p:nvGrpSpPr>
        <p:grpSpPr>
          <a:xfrm>
            <a:off x="207186" y="4098641"/>
            <a:ext cx="2766425" cy="1111885"/>
            <a:chOff x="947860" y="1484784"/>
            <a:chExt cx="1599715" cy="1111885"/>
          </a:xfrm>
        </p:grpSpPr>
        <p:sp>
          <p:nvSpPr>
            <p:cNvPr id="35" name="Obdélník 34"/>
            <p:cNvSpPr/>
            <p:nvPr/>
          </p:nvSpPr>
          <p:spPr>
            <a:xfrm>
              <a:off x="1083677" y="2070889"/>
              <a:ext cx="1328083" cy="52578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>
                  <a:solidFill>
                    <a:schemeClr val="tx1"/>
                  </a:solidFill>
                  <a:ea typeface="Calibri"/>
                  <a:cs typeface="Times New Roman"/>
                </a:rPr>
                <a:t>60,40     60,04</a:t>
              </a:r>
              <a:endParaRPr lang="cs-CZ" sz="28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6" name="Rovnoramenný trojúhelník 35"/>
            <p:cNvSpPr/>
            <p:nvPr/>
          </p:nvSpPr>
          <p:spPr>
            <a:xfrm>
              <a:off x="947860" y="1484784"/>
              <a:ext cx="1599715" cy="586105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 </a:t>
              </a:r>
              <a:endParaRPr lang="cs-CZ" sz="1100" dirty="0">
                <a:effectLst/>
                <a:ea typeface="Calibri"/>
                <a:cs typeface="Times New Roman"/>
              </a:endParaRPr>
            </a:p>
          </p:txBody>
        </p:sp>
      </p:grpSp>
      <p:sp>
        <p:nvSpPr>
          <p:cNvPr id="37" name="TextovéPole 36"/>
          <p:cNvSpPr txBox="1"/>
          <p:nvPr/>
        </p:nvSpPr>
        <p:spPr>
          <a:xfrm>
            <a:off x="1352054" y="4532137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&gt;</a:t>
            </a:r>
            <a:endParaRPr lang="cs-CZ" sz="4800" b="1" dirty="0">
              <a:solidFill>
                <a:srgbClr val="FF0000"/>
              </a:solidFill>
            </a:endParaRPr>
          </a:p>
        </p:txBody>
      </p:sp>
      <p:grpSp>
        <p:nvGrpSpPr>
          <p:cNvPr id="38" name="Skupina 37"/>
          <p:cNvGrpSpPr/>
          <p:nvPr/>
        </p:nvGrpSpPr>
        <p:grpSpPr>
          <a:xfrm>
            <a:off x="3201774" y="4098641"/>
            <a:ext cx="2766425" cy="1111885"/>
            <a:chOff x="947860" y="1484784"/>
            <a:chExt cx="1599715" cy="1111885"/>
          </a:xfrm>
        </p:grpSpPr>
        <p:sp>
          <p:nvSpPr>
            <p:cNvPr id="39" name="Obdélník 38"/>
            <p:cNvSpPr/>
            <p:nvPr/>
          </p:nvSpPr>
          <p:spPr>
            <a:xfrm>
              <a:off x="1083677" y="2070889"/>
              <a:ext cx="1328083" cy="52578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>
                  <a:solidFill>
                    <a:schemeClr val="tx1"/>
                  </a:solidFill>
                  <a:ea typeface="Calibri"/>
                  <a:cs typeface="Times New Roman"/>
                </a:rPr>
                <a:t>7,3       9,03</a:t>
              </a:r>
              <a:endParaRPr lang="cs-CZ" sz="28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40" name="Rovnoramenný trojúhelník 39"/>
            <p:cNvSpPr/>
            <p:nvPr/>
          </p:nvSpPr>
          <p:spPr>
            <a:xfrm>
              <a:off x="947860" y="1484784"/>
              <a:ext cx="1599715" cy="586105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 </a:t>
              </a:r>
              <a:endParaRPr lang="cs-CZ" sz="1100" dirty="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41" name="Skupina 40"/>
          <p:cNvGrpSpPr/>
          <p:nvPr/>
        </p:nvGrpSpPr>
        <p:grpSpPr>
          <a:xfrm>
            <a:off x="6213971" y="4098641"/>
            <a:ext cx="2766425" cy="1111885"/>
            <a:chOff x="947860" y="1484784"/>
            <a:chExt cx="1599715" cy="1111885"/>
          </a:xfrm>
        </p:grpSpPr>
        <p:sp>
          <p:nvSpPr>
            <p:cNvPr id="42" name="Obdélník 41"/>
            <p:cNvSpPr/>
            <p:nvPr/>
          </p:nvSpPr>
          <p:spPr>
            <a:xfrm>
              <a:off x="1083677" y="2070889"/>
              <a:ext cx="1328083" cy="52578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>
                  <a:solidFill>
                    <a:schemeClr val="tx1"/>
                  </a:solidFill>
                  <a:ea typeface="Calibri"/>
                  <a:cs typeface="Times New Roman"/>
                </a:rPr>
                <a:t>17,56     17,56</a:t>
              </a:r>
              <a:endParaRPr lang="cs-CZ" sz="28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43" name="Rovnoramenný trojúhelník 42"/>
            <p:cNvSpPr/>
            <p:nvPr/>
          </p:nvSpPr>
          <p:spPr>
            <a:xfrm>
              <a:off x="947860" y="1484784"/>
              <a:ext cx="1599715" cy="586105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 </a:t>
              </a:r>
              <a:endParaRPr lang="cs-CZ" sz="1100" dirty="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44" name="Skupina 43"/>
          <p:cNvGrpSpPr/>
          <p:nvPr/>
        </p:nvGrpSpPr>
        <p:grpSpPr>
          <a:xfrm>
            <a:off x="272720" y="5575749"/>
            <a:ext cx="2766425" cy="1111885"/>
            <a:chOff x="947860" y="1484784"/>
            <a:chExt cx="1599715" cy="1111885"/>
          </a:xfrm>
        </p:grpSpPr>
        <p:sp>
          <p:nvSpPr>
            <p:cNvPr id="45" name="Obdélník 44"/>
            <p:cNvSpPr/>
            <p:nvPr/>
          </p:nvSpPr>
          <p:spPr>
            <a:xfrm>
              <a:off x="1083677" y="2070889"/>
              <a:ext cx="1328083" cy="52578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>
                  <a:solidFill>
                    <a:schemeClr val="tx1"/>
                  </a:solidFill>
                  <a:ea typeface="Calibri"/>
                  <a:cs typeface="Times New Roman"/>
                </a:rPr>
                <a:t>  0,2      0,22</a:t>
              </a:r>
              <a:endParaRPr lang="cs-CZ" sz="28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46" name="Rovnoramenný trojúhelník 45"/>
            <p:cNvSpPr/>
            <p:nvPr/>
          </p:nvSpPr>
          <p:spPr>
            <a:xfrm>
              <a:off x="947860" y="1484784"/>
              <a:ext cx="1599715" cy="586105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 </a:t>
              </a:r>
              <a:endParaRPr lang="cs-CZ" sz="1100" dirty="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48" name="Skupina 47"/>
          <p:cNvGrpSpPr/>
          <p:nvPr/>
        </p:nvGrpSpPr>
        <p:grpSpPr>
          <a:xfrm>
            <a:off x="3267308" y="5575749"/>
            <a:ext cx="2766425" cy="1111885"/>
            <a:chOff x="947860" y="1484784"/>
            <a:chExt cx="1599715" cy="1111885"/>
          </a:xfrm>
        </p:grpSpPr>
        <p:sp>
          <p:nvSpPr>
            <p:cNvPr id="49" name="Obdélník 48"/>
            <p:cNvSpPr/>
            <p:nvPr/>
          </p:nvSpPr>
          <p:spPr>
            <a:xfrm>
              <a:off x="1083677" y="2070889"/>
              <a:ext cx="1328083" cy="52578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>
                  <a:solidFill>
                    <a:schemeClr val="tx1"/>
                  </a:solidFill>
                  <a:ea typeface="Calibri"/>
                  <a:cs typeface="Times New Roman"/>
                </a:rPr>
                <a:t>28,20     28,02</a:t>
              </a:r>
              <a:endParaRPr lang="cs-CZ" sz="28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50" name="Rovnoramenný trojúhelník 49"/>
            <p:cNvSpPr/>
            <p:nvPr/>
          </p:nvSpPr>
          <p:spPr>
            <a:xfrm>
              <a:off x="947860" y="1484784"/>
              <a:ext cx="1599715" cy="586105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 </a:t>
              </a:r>
              <a:endParaRPr lang="cs-CZ" sz="1100" dirty="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51" name="Skupina 50"/>
          <p:cNvGrpSpPr/>
          <p:nvPr/>
        </p:nvGrpSpPr>
        <p:grpSpPr>
          <a:xfrm>
            <a:off x="6279505" y="5575749"/>
            <a:ext cx="2766425" cy="1111885"/>
            <a:chOff x="947860" y="1484784"/>
            <a:chExt cx="1599715" cy="1111885"/>
          </a:xfrm>
        </p:grpSpPr>
        <p:sp>
          <p:nvSpPr>
            <p:cNvPr id="52" name="Obdélník 51"/>
            <p:cNvSpPr/>
            <p:nvPr/>
          </p:nvSpPr>
          <p:spPr>
            <a:xfrm>
              <a:off x="1083677" y="2070889"/>
              <a:ext cx="1328083" cy="52578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>
                  <a:solidFill>
                    <a:schemeClr val="tx1"/>
                  </a:solidFill>
                  <a:ea typeface="Calibri"/>
                  <a:cs typeface="Times New Roman"/>
                </a:rPr>
                <a:t>11,11     11,01</a:t>
              </a:r>
              <a:endParaRPr lang="cs-CZ" sz="28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53" name="Rovnoramenný trojúhelník 52"/>
            <p:cNvSpPr/>
            <p:nvPr/>
          </p:nvSpPr>
          <p:spPr>
            <a:xfrm>
              <a:off x="947860" y="1484784"/>
              <a:ext cx="1599715" cy="586105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 </a:t>
              </a:r>
              <a:endParaRPr lang="cs-CZ" sz="1100" dirty="0">
                <a:effectLst/>
                <a:ea typeface="Calibri"/>
                <a:cs typeface="Times New Roman"/>
              </a:endParaRPr>
            </a:p>
          </p:txBody>
        </p:sp>
      </p:grpSp>
      <p:sp>
        <p:nvSpPr>
          <p:cNvPr id="54" name="TextovéPole 53"/>
          <p:cNvSpPr txBox="1"/>
          <p:nvPr/>
        </p:nvSpPr>
        <p:spPr>
          <a:xfrm>
            <a:off x="4185681" y="-243408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600" b="1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1216872" y="-243408"/>
            <a:ext cx="7896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</a:rPr>
              <a:t>&gt;</a:t>
            </a:r>
            <a:endParaRPr lang="cs-CZ" sz="9600" b="1" dirty="0">
              <a:solidFill>
                <a:srgbClr val="FF0000"/>
              </a:solidFill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7142359" y="-243408"/>
            <a:ext cx="93807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</a:rPr>
              <a:t>&lt;</a:t>
            </a:r>
            <a:r>
              <a:rPr lang="cs-CZ" sz="48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7347566" y="3065808"/>
            <a:ext cx="6303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&lt;</a:t>
            </a:r>
            <a:r>
              <a:rPr lang="cs-CZ" sz="48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4335371" y="1598645"/>
            <a:ext cx="6303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&lt;</a:t>
            </a:r>
            <a:r>
              <a:rPr lang="cs-CZ" sz="48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1387866" y="3065807"/>
            <a:ext cx="6303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&lt;</a:t>
            </a:r>
            <a:r>
              <a:rPr lang="cs-CZ" sz="48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405102" y="6009244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&gt;</a:t>
            </a:r>
            <a:endParaRPr lang="cs-CZ" sz="4800" b="1" dirty="0">
              <a:solidFill>
                <a:srgbClr val="FF0000"/>
              </a:solidFill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7417299" y="6009243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&gt;</a:t>
            </a:r>
            <a:endParaRPr lang="cs-CZ" sz="4800" b="1" dirty="0">
              <a:solidFill>
                <a:srgbClr val="FF0000"/>
              </a:solidFill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4239255" y="4532137"/>
            <a:ext cx="6303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&lt;</a:t>
            </a:r>
            <a:r>
              <a:rPr lang="cs-CZ" sz="48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1376201" y="6009242"/>
            <a:ext cx="6303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&lt;</a:t>
            </a:r>
            <a:r>
              <a:rPr lang="cs-CZ" sz="48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3" name="TextovéPole 62"/>
          <p:cNvSpPr txBox="1"/>
          <p:nvPr/>
        </p:nvSpPr>
        <p:spPr>
          <a:xfrm>
            <a:off x="7365976" y="4533354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b="1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64" name="TextovéPole 63"/>
          <p:cNvSpPr txBox="1"/>
          <p:nvPr/>
        </p:nvSpPr>
        <p:spPr>
          <a:xfrm>
            <a:off x="4238747" y="3084970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b="1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65" name="TextovéPole 64"/>
          <p:cNvSpPr txBox="1"/>
          <p:nvPr/>
        </p:nvSpPr>
        <p:spPr>
          <a:xfrm>
            <a:off x="7306354" y="1598645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&gt;</a:t>
            </a:r>
            <a:endParaRPr lang="cs-CZ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441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000"/>
                            </p:stCondLst>
                            <p:childTnLst>
                              <p:par>
                                <p:cTn id="5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37" grpId="0"/>
      <p:bldP spid="54" grpId="0"/>
      <p:bldP spid="55" grpId="0"/>
      <p:bldP spid="57" grpId="0"/>
      <p:bldP spid="58" grpId="0"/>
      <p:bldP spid="59" grpId="0"/>
      <p:bldP spid="60" grpId="0"/>
      <p:bldP spid="24" grpId="0"/>
      <p:bldP spid="47" grpId="0"/>
      <p:bldP spid="61" grpId="0"/>
      <p:bldP spid="62" grpId="0"/>
      <p:bldP spid="63" grpId="0"/>
      <p:bldP spid="64" grpId="0"/>
      <p:bldP spid="6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048" y="2070988"/>
            <a:ext cx="3707904" cy="3806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bláček 2"/>
          <p:cNvSpPr/>
          <p:nvPr/>
        </p:nvSpPr>
        <p:spPr>
          <a:xfrm>
            <a:off x="394308" y="260648"/>
            <a:ext cx="5256584" cy="2736304"/>
          </a:xfrm>
          <a:prstGeom prst="cloudCallout">
            <a:avLst>
              <a:gd name="adj1" fmla="val 62626"/>
              <a:gd name="adj2" fmla="val 53143"/>
            </a:avLst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Desetinná čísla seřaď vzestupně. Jmenuj správné pořadí desetinného čísla.             </a:t>
            </a:r>
          </a:p>
        </p:txBody>
      </p:sp>
    </p:spTree>
    <p:extLst>
      <p:ext uri="{BB962C8B-B14F-4D97-AF65-F5344CB8AC3E}">
        <p14:creationId xmlns:p14="http://schemas.microsoft.com/office/powerpoint/2010/main" val="2878235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898174" y="5577918"/>
            <a:ext cx="822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dirty="0"/>
              <a:t>0,67</a:t>
            </a:r>
          </a:p>
        </p:txBody>
      </p:sp>
      <p:sp>
        <p:nvSpPr>
          <p:cNvPr id="3" name="Obdélník 2"/>
          <p:cNvSpPr/>
          <p:nvPr/>
        </p:nvSpPr>
        <p:spPr>
          <a:xfrm>
            <a:off x="8410506" y="5716134"/>
            <a:ext cx="6399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dirty="0"/>
              <a:t>0,8</a:t>
            </a:r>
          </a:p>
        </p:txBody>
      </p:sp>
      <p:sp>
        <p:nvSpPr>
          <p:cNvPr id="4" name="Obdélník 3"/>
          <p:cNvSpPr/>
          <p:nvPr/>
        </p:nvSpPr>
        <p:spPr>
          <a:xfrm>
            <a:off x="6246908" y="5577918"/>
            <a:ext cx="6399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dirty="0"/>
              <a:t>1,3</a:t>
            </a:r>
          </a:p>
        </p:txBody>
      </p:sp>
      <p:sp>
        <p:nvSpPr>
          <p:cNvPr id="5" name="Obdélník 4"/>
          <p:cNvSpPr/>
          <p:nvPr/>
        </p:nvSpPr>
        <p:spPr>
          <a:xfrm>
            <a:off x="2986470" y="5192914"/>
            <a:ext cx="822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dirty="0"/>
              <a:t>1,47</a:t>
            </a:r>
          </a:p>
        </p:txBody>
      </p:sp>
      <p:sp>
        <p:nvSpPr>
          <p:cNvPr id="7" name="Obdélník 6"/>
          <p:cNvSpPr/>
          <p:nvPr/>
        </p:nvSpPr>
        <p:spPr>
          <a:xfrm>
            <a:off x="6299440" y="6327982"/>
            <a:ext cx="6399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dirty="0"/>
              <a:t>2,9</a:t>
            </a:r>
          </a:p>
        </p:txBody>
      </p:sp>
      <p:sp>
        <p:nvSpPr>
          <p:cNvPr id="8" name="Obdélník 7"/>
          <p:cNvSpPr/>
          <p:nvPr/>
        </p:nvSpPr>
        <p:spPr>
          <a:xfrm>
            <a:off x="7703601" y="5316308"/>
            <a:ext cx="6399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dirty="0"/>
              <a:t>3,5</a:t>
            </a:r>
          </a:p>
        </p:txBody>
      </p:sp>
      <p:sp>
        <p:nvSpPr>
          <p:cNvPr id="9" name="Obdélník 8"/>
          <p:cNvSpPr/>
          <p:nvPr/>
        </p:nvSpPr>
        <p:spPr>
          <a:xfrm>
            <a:off x="5467586" y="6101138"/>
            <a:ext cx="822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dirty="0"/>
              <a:t>4,45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7009756" y="5936083"/>
            <a:ext cx="6399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dirty="0"/>
              <a:t>8,2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1137149" y="6299172"/>
            <a:ext cx="822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dirty="0"/>
              <a:t>8,33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4304102" y="6349111"/>
            <a:ext cx="1005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dirty="0"/>
              <a:t>10,72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314487" y="5192914"/>
            <a:ext cx="1005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dirty="0"/>
              <a:t>12,03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6744684" y="5054698"/>
            <a:ext cx="822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dirty="0"/>
              <a:t>15,4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1981067" y="6362748"/>
            <a:ext cx="1005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dirty="0"/>
              <a:t>23,41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7732806" y="6291194"/>
            <a:ext cx="1005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dirty="0"/>
              <a:t>25,19</a:t>
            </a:r>
          </a:p>
        </p:txBody>
      </p:sp>
      <p:sp>
        <p:nvSpPr>
          <p:cNvPr id="38" name="Obdélník 37"/>
          <p:cNvSpPr/>
          <p:nvPr/>
        </p:nvSpPr>
        <p:spPr>
          <a:xfrm>
            <a:off x="-5473" y="6191277"/>
            <a:ext cx="822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dirty="0"/>
              <a:t>42,7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1281703" y="5577918"/>
            <a:ext cx="1005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dirty="0"/>
              <a:t>50,13</a:t>
            </a:r>
          </a:p>
        </p:txBody>
      </p:sp>
      <p:sp>
        <p:nvSpPr>
          <p:cNvPr id="40" name="Obdélník 39"/>
          <p:cNvSpPr/>
          <p:nvPr/>
        </p:nvSpPr>
        <p:spPr>
          <a:xfrm>
            <a:off x="3692761" y="5732933"/>
            <a:ext cx="1005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dirty="0"/>
              <a:t>71,09</a:t>
            </a:r>
          </a:p>
        </p:txBody>
      </p:sp>
      <p:grpSp>
        <p:nvGrpSpPr>
          <p:cNvPr id="43" name="Skupina 42"/>
          <p:cNvGrpSpPr/>
          <p:nvPr/>
        </p:nvGrpSpPr>
        <p:grpSpPr>
          <a:xfrm>
            <a:off x="104903" y="49391"/>
            <a:ext cx="8999638" cy="4579475"/>
            <a:chOff x="104903" y="49391"/>
            <a:chExt cx="8999638" cy="4579475"/>
          </a:xfrm>
        </p:grpSpPr>
        <p:sp>
          <p:nvSpPr>
            <p:cNvPr id="13" name="Šestnácticípá hvězda 12"/>
            <p:cNvSpPr/>
            <p:nvPr/>
          </p:nvSpPr>
          <p:spPr>
            <a:xfrm>
              <a:off x="104903" y="60542"/>
              <a:ext cx="1679502" cy="792088"/>
            </a:xfrm>
            <a:prstGeom prst="star16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800" dirty="0">
                <a:solidFill>
                  <a:schemeClr val="tx1"/>
                </a:solidFill>
              </a:endParaRP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7884" y="60542"/>
              <a:ext cx="1774825" cy="828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6865" y="60542"/>
              <a:ext cx="1774825" cy="828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80929" y="60542"/>
              <a:ext cx="1774825" cy="828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68113" y="49391"/>
              <a:ext cx="1774825" cy="828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8" name="Šestnácticípá hvězda 47"/>
            <p:cNvSpPr/>
            <p:nvPr/>
          </p:nvSpPr>
          <p:spPr>
            <a:xfrm>
              <a:off x="116735" y="1279911"/>
              <a:ext cx="1679502" cy="792088"/>
            </a:xfrm>
            <a:prstGeom prst="star16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800" dirty="0">
                <a:solidFill>
                  <a:schemeClr val="tx1"/>
                </a:solidFill>
              </a:endParaRPr>
            </a:p>
          </p:txBody>
        </p:sp>
        <p:pic>
          <p:nvPicPr>
            <p:cNvPr id="4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29716" y="1279911"/>
              <a:ext cx="1774825" cy="828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0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08697" y="1279911"/>
              <a:ext cx="1774825" cy="828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2761" y="1279911"/>
              <a:ext cx="1774825" cy="828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2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9945" y="1268760"/>
              <a:ext cx="1774825" cy="828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4" name="Šestnácticípá hvězda 53"/>
            <p:cNvSpPr/>
            <p:nvPr/>
          </p:nvSpPr>
          <p:spPr>
            <a:xfrm>
              <a:off x="116735" y="2504047"/>
              <a:ext cx="1679502" cy="792088"/>
            </a:xfrm>
            <a:prstGeom prst="star16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800" dirty="0">
                <a:solidFill>
                  <a:schemeClr val="tx1"/>
                </a:solidFill>
              </a:endParaRPr>
            </a:p>
          </p:txBody>
        </p:sp>
        <p:pic>
          <p:nvPicPr>
            <p:cNvPr id="5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29716" y="2504047"/>
              <a:ext cx="1774825" cy="828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6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08697" y="2504047"/>
              <a:ext cx="1774825" cy="828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7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2761" y="2504047"/>
              <a:ext cx="1774825" cy="828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8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9945" y="2492896"/>
              <a:ext cx="1774825" cy="828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0" name="Šestnácticípá hvězda 59"/>
            <p:cNvSpPr/>
            <p:nvPr/>
          </p:nvSpPr>
          <p:spPr>
            <a:xfrm>
              <a:off x="104903" y="3800191"/>
              <a:ext cx="1679502" cy="792088"/>
            </a:xfrm>
            <a:prstGeom prst="star16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800" dirty="0">
                <a:solidFill>
                  <a:schemeClr val="tx1"/>
                </a:solidFill>
              </a:endParaRPr>
            </a:p>
          </p:txBody>
        </p:sp>
        <p:pic>
          <p:nvPicPr>
            <p:cNvPr id="61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7884" y="3800191"/>
              <a:ext cx="1774825" cy="828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2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6865" y="3800191"/>
              <a:ext cx="1774825" cy="828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3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80929" y="3800191"/>
              <a:ext cx="1774825" cy="828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4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68113" y="3789040"/>
              <a:ext cx="1774825" cy="828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5" name="Obdélník 64"/>
          <p:cNvSpPr/>
          <p:nvPr/>
        </p:nvSpPr>
        <p:spPr>
          <a:xfrm>
            <a:off x="2430755" y="194976"/>
            <a:ext cx="6399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/>
              <a:t>0,1</a:t>
            </a:r>
          </a:p>
        </p:txBody>
      </p:sp>
      <p:sp>
        <p:nvSpPr>
          <p:cNvPr id="66" name="Obdélník 65"/>
          <p:cNvSpPr/>
          <p:nvPr/>
        </p:nvSpPr>
        <p:spPr>
          <a:xfrm>
            <a:off x="2647648" y="5744847"/>
            <a:ext cx="6399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dirty="0"/>
              <a:t>0,6</a:t>
            </a:r>
          </a:p>
        </p:txBody>
      </p:sp>
      <p:sp>
        <p:nvSpPr>
          <p:cNvPr id="67" name="Obdélník 66"/>
          <p:cNvSpPr/>
          <p:nvPr/>
        </p:nvSpPr>
        <p:spPr>
          <a:xfrm>
            <a:off x="3231607" y="6291194"/>
            <a:ext cx="8226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dirty="0"/>
              <a:t>0,01</a:t>
            </a:r>
          </a:p>
        </p:txBody>
      </p:sp>
      <p:sp>
        <p:nvSpPr>
          <p:cNvPr id="69" name="Obdélník 68"/>
          <p:cNvSpPr/>
          <p:nvPr/>
        </p:nvSpPr>
        <p:spPr>
          <a:xfrm>
            <a:off x="497230" y="194976"/>
            <a:ext cx="8226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/>
              <a:t>0,01</a:t>
            </a:r>
          </a:p>
        </p:txBody>
      </p:sp>
      <p:sp>
        <p:nvSpPr>
          <p:cNvPr id="70" name="Obdélník 69"/>
          <p:cNvSpPr/>
          <p:nvPr/>
        </p:nvSpPr>
        <p:spPr>
          <a:xfrm>
            <a:off x="588600" y="5804762"/>
            <a:ext cx="6399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dirty="0"/>
              <a:t>0,1</a:t>
            </a:r>
          </a:p>
        </p:txBody>
      </p:sp>
      <p:sp>
        <p:nvSpPr>
          <p:cNvPr id="45" name="Obdélník 44"/>
          <p:cNvSpPr/>
          <p:nvPr/>
        </p:nvSpPr>
        <p:spPr>
          <a:xfrm>
            <a:off x="4274844" y="202118"/>
            <a:ext cx="6399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/>
              <a:t>0,6</a:t>
            </a:r>
          </a:p>
        </p:txBody>
      </p:sp>
      <p:sp>
        <p:nvSpPr>
          <p:cNvPr id="46" name="Obdélník 45"/>
          <p:cNvSpPr/>
          <p:nvPr/>
        </p:nvSpPr>
        <p:spPr>
          <a:xfrm>
            <a:off x="5972945" y="172560"/>
            <a:ext cx="822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/>
              <a:t>0,67</a:t>
            </a:r>
          </a:p>
        </p:txBody>
      </p:sp>
      <p:sp>
        <p:nvSpPr>
          <p:cNvPr id="47" name="Obdélník 46"/>
          <p:cNvSpPr/>
          <p:nvPr/>
        </p:nvSpPr>
        <p:spPr>
          <a:xfrm>
            <a:off x="7885336" y="194976"/>
            <a:ext cx="6399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/>
              <a:t>0,8</a:t>
            </a:r>
          </a:p>
        </p:txBody>
      </p:sp>
      <p:sp>
        <p:nvSpPr>
          <p:cNvPr id="53" name="Obdélník 52"/>
          <p:cNvSpPr/>
          <p:nvPr/>
        </p:nvSpPr>
        <p:spPr>
          <a:xfrm>
            <a:off x="588601" y="1414345"/>
            <a:ext cx="6399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/>
              <a:t>1,3</a:t>
            </a:r>
          </a:p>
        </p:txBody>
      </p:sp>
      <p:sp>
        <p:nvSpPr>
          <p:cNvPr id="59" name="Obdélník 58"/>
          <p:cNvSpPr/>
          <p:nvPr/>
        </p:nvSpPr>
        <p:spPr>
          <a:xfrm>
            <a:off x="4248381" y="1406828"/>
            <a:ext cx="6399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/>
              <a:t>2,9</a:t>
            </a:r>
          </a:p>
        </p:txBody>
      </p:sp>
      <p:sp>
        <p:nvSpPr>
          <p:cNvPr id="68" name="Obdélník 67"/>
          <p:cNvSpPr/>
          <p:nvPr/>
        </p:nvSpPr>
        <p:spPr>
          <a:xfrm>
            <a:off x="2344194" y="1414345"/>
            <a:ext cx="822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/>
              <a:t>1,47</a:t>
            </a:r>
          </a:p>
        </p:txBody>
      </p:sp>
      <p:sp>
        <p:nvSpPr>
          <p:cNvPr id="71" name="Obdélník 70"/>
          <p:cNvSpPr/>
          <p:nvPr/>
        </p:nvSpPr>
        <p:spPr>
          <a:xfrm>
            <a:off x="6064317" y="1406828"/>
            <a:ext cx="6399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/>
              <a:t>3,5</a:t>
            </a:r>
          </a:p>
        </p:txBody>
      </p:sp>
      <p:sp>
        <p:nvSpPr>
          <p:cNvPr id="72" name="Obdélník 71"/>
          <p:cNvSpPr/>
          <p:nvPr/>
        </p:nvSpPr>
        <p:spPr>
          <a:xfrm>
            <a:off x="7793965" y="1406828"/>
            <a:ext cx="822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/>
              <a:t>4,45</a:t>
            </a:r>
          </a:p>
        </p:txBody>
      </p:sp>
      <p:sp>
        <p:nvSpPr>
          <p:cNvPr id="73" name="Obdélník 72"/>
          <p:cNvSpPr/>
          <p:nvPr/>
        </p:nvSpPr>
        <p:spPr>
          <a:xfrm>
            <a:off x="588601" y="2638481"/>
            <a:ext cx="6399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/>
              <a:t>8,2</a:t>
            </a:r>
          </a:p>
        </p:txBody>
      </p:sp>
      <p:sp>
        <p:nvSpPr>
          <p:cNvPr id="74" name="Obdélník 73"/>
          <p:cNvSpPr/>
          <p:nvPr/>
        </p:nvSpPr>
        <p:spPr>
          <a:xfrm>
            <a:off x="2339383" y="2638481"/>
            <a:ext cx="822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/>
              <a:t>8,33</a:t>
            </a:r>
          </a:p>
        </p:txBody>
      </p:sp>
      <p:sp>
        <p:nvSpPr>
          <p:cNvPr id="75" name="Obdélník 74"/>
          <p:cNvSpPr/>
          <p:nvPr/>
        </p:nvSpPr>
        <p:spPr>
          <a:xfrm>
            <a:off x="5893407" y="2665756"/>
            <a:ext cx="1005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/>
              <a:t>12,03</a:t>
            </a:r>
          </a:p>
        </p:txBody>
      </p:sp>
      <p:sp>
        <p:nvSpPr>
          <p:cNvPr id="76" name="Obdélník 75"/>
          <p:cNvSpPr/>
          <p:nvPr/>
        </p:nvSpPr>
        <p:spPr>
          <a:xfrm>
            <a:off x="7824176" y="2662891"/>
            <a:ext cx="822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/>
              <a:t>15,4</a:t>
            </a:r>
          </a:p>
        </p:txBody>
      </p:sp>
      <p:sp>
        <p:nvSpPr>
          <p:cNvPr id="77" name="Obdélník 76"/>
          <p:cNvSpPr/>
          <p:nvPr/>
        </p:nvSpPr>
        <p:spPr>
          <a:xfrm>
            <a:off x="4065639" y="2627711"/>
            <a:ext cx="1005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/>
              <a:t>10,72</a:t>
            </a:r>
          </a:p>
        </p:txBody>
      </p:sp>
      <p:sp>
        <p:nvSpPr>
          <p:cNvPr id="78" name="Obdélník 77"/>
          <p:cNvSpPr/>
          <p:nvPr/>
        </p:nvSpPr>
        <p:spPr>
          <a:xfrm>
            <a:off x="477264" y="3934625"/>
            <a:ext cx="1005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/>
              <a:t>23,41</a:t>
            </a:r>
          </a:p>
        </p:txBody>
      </p:sp>
      <p:sp>
        <p:nvSpPr>
          <p:cNvPr id="79" name="Obdélník 78"/>
          <p:cNvSpPr/>
          <p:nvPr/>
        </p:nvSpPr>
        <p:spPr>
          <a:xfrm>
            <a:off x="2245310" y="3934625"/>
            <a:ext cx="1005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/>
              <a:t>25,19</a:t>
            </a:r>
          </a:p>
        </p:txBody>
      </p:sp>
      <p:sp>
        <p:nvSpPr>
          <p:cNvPr id="80" name="Obdélník 79"/>
          <p:cNvSpPr/>
          <p:nvPr/>
        </p:nvSpPr>
        <p:spPr>
          <a:xfrm>
            <a:off x="4157009" y="3927752"/>
            <a:ext cx="822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/>
              <a:t>42,7</a:t>
            </a:r>
          </a:p>
        </p:txBody>
      </p:sp>
      <p:sp>
        <p:nvSpPr>
          <p:cNvPr id="81" name="Obdélník 80"/>
          <p:cNvSpPr/>
          <p:nvPr/>
        </p:nvSpPr>
        <p:spPr>
          <a:xfrm>
            <a:off x="5893407" y="3952918"/>
            <a:ext cx="1005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/>
              <a:t>50,13</a:t>
            </a:r>
          </a:p>
        </p:txBody>
      </p:sp>
      <p:sp>
        <p:nvSpPr>
          <p:cNvPr id="82" name="Obdélník 81"/>
          <p:cNvSpPr/>
          <p:nvPr/>
        </p:nvSpPr>
        <p:spPr>
          <a:xfrm>
            <a:off x="7732806" y="3921650"/>
            <a:ext cx="1005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/>
              <a:t>71,09</a:t>
            </a:r>
          </a:p>
        </p:txBody>
      </p:sp>
    </p:spTree>
    <p:extLst>
      <p:ext uri="{BB962C8B-B14F-4D97-AF65-F5344CB8AC3E}">
        <p14:creationId xmlns:p14="http://schemas.microsoft.com/office/powerpoint/2010/main" val="2572157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500"/>
                            </p:stCondLst>
                            <p:childTnLst>
                              <p:par>
                                <p:cTn id="8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9000"/>
                            </p:stCondLst>
                            <p:childTnLst>
                              <p:par>
                                <p:cTn id="9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9500"/>
                            </p:stCondLst>
                            <p:childTnLst>
                              <p:par>
                                <p:cTn id="9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4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5" fill="hold">
                      <p:stCondLst>
                        <p:cond delay="0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20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0" fill="hold">
                      <p:stCondLst>
                        <p:cond delay="0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5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" fill="hold">
                      <p:stCondLst>
                        <p:cond delay="0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>
                      <p:stCondLst>
                        <p:cond delay="0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>
                      <p:stCondLst>
                        <p:cond delay="0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253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4" fill="hold">
                      <p:stCondLst>
                        <p:cond delay="0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59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0" fill="hold">
                      <p:stCondLst>
                        <p:cond delay="0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26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5" fill="hold">
                      <p:stCondLst>
                        <p:cond delay="0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0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1" fill="hold">
                      <p:stCondLst>
                        <p:cond delay="0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27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6" fill="hold">
                      <p:stCondLst>
                        <p:cond delay="0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1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2" fill="hold">
                      <p:stCondLst>
                        <p:cond delay="0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28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7" fill="hold">
                      <p:stCondLst>
                        <p:cond delay="0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2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3" fill="hold">
                      <p:stCondLst>
                        <p:cond delay="0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29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8" fill="hold">
                      <p:stCondLst>
                        <p:cond delay="0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03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4" fill="hold">
                      <p:stCondLst>
                        <p:cond delay="0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30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9" fill="hold">
                      <p:stCondLst>
                        <p:cond delay="0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319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0" fill="hold">
                      <p:stCondLst>
                        <p:cond delay="0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25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6" fill="hold">
                      <p:stCondLst>
                        <p:cond delay="0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7" grpId="0"/>
      <p:bldP spid="7" grpId="1"/>
      <p:bldP spid="8" grpId="0"/>
      <p:bldP spid="8" grpId="1"/>
      <p:bldP spid="9" grpId="0"/>
      <p:bldP spid="9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0" grpId="0"/>
      <p:bldP spid="40" grpId="1"/>
      <p:bldP spid="65" grpId="0"/>
      <p:bldP spid="66" grpId="0"/>
      <p:bldP spid="66" grpId="1"/>
      <p:bldP spid="67" grpId="0"/>
      <p:bldP spid="67" grpId="1"/>
      <p:bldP spid="69" grpId="0"/>
      <p:bldP spid="70" grpId="0"/>
      <p:bldP spid="70" grpId="1"/>
      <p:bldP spid="45" grpId="0"/>
      <p:bldP spid="46" grpId="0"/>
      <p:bldP spid="47" grpId="0"/>
      <p:bldP spid="53" grpId="0"/>
      <p:bldP spid="59" grpId="0"/>
      <p:bldP spid="68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63" t="1413" r="16881"/>
          <a:stretch/>
        </p:blipFill>
        <p:spPr bwMode="auto">
          <a:xfrm>
            <a:off x="0" y="0"/>
            <a:ext cx="5555138" cy="6864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álný popisek 3"/>
          <p:cNvSpPr/>
          <p:nvPr/>
        </p:nvSpPr>
        <p:spPr>
          <a:xfrm>
            <a:off x="4120385" y="2852936"/>
            <a:ext cx="4997572" cy="2654633"/>
          </a:xfrm>
          <a:prstGeom prst="wedgeEllipseCallout">
            <a:avLst>
              <a:gd name="adj1" fmla="val -43288"/>
              <a:gd name="adj2" fmla="val -74368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Pokračujte v číselných řadách vzestupně i sestupně. Dotykem na tabuli proveďte kontrolu.</a:t>
            </a:r>
          </a:p>
        </p:txBody>
      </p:sp>
    </p:spTree>
    <p:extLst>
      <p:ext uri="{BB962C8B-B14F-4D97-AF65-F5344CB8AC3E}">
        <p14:creationId xmlns:p14="http://schemas.microsoft.com/office/powerpoint/2010/main" val="23800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zikmundovar\AppData\Local\Microsoft\Windows\Temporary Internet Files\Content.IE5\I2C14Q88\MC90003410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517" y="2008095"/>
            <a:ext cx="1663829" cy="1565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Skupina 4"/>
          <p:cNvGrpSpPr/>
          <p:nvPr/>
        </p:nvGrpSpPr>
        <p:grpSpPr>
          <a:xfrm>
            <a:off x="6860346" y="38072"/>
            <a:ext cx="1328089" cy="6687431"/>
            <a:chOff x="6860346" y="38072"/>
            <a:chExt cx="1328089" cy="6687431"/>
          </a:xfrm>
        </p:grpSpPr>
        <p:sp>
          <p:nvSpPr>
            <p:cNvPr id="39" name="Obdélník 38"/>
            <p:cNvSpPr/>
            <p:nvPr/>
          </p:nvSpPr>
          <p:spPr>
            <a:xfrm>
              <a:off x="6860352" y="94192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41" name="Obdélník 40"/>
            <p:cNvSpPr/>
            <p:nvPr/>
          </p:nvSpPr>
          <p:spPr>
            <a:xfrm>
              <a:off x="6860352" y="567394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42" name="Obdélník 41"/>
            <p:cNvSpPr/>
            <p:nvPr/>
          </p:nvSpPr>
          <p:spPr>
            <a:xfrm>
              <a:off x="6860352" y="251926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43" name="Obdélník 42"/>
            <p:cNvSpPr/>
            <p:nvPr/>
          </p:nvSpPr>
          <p:spPr>
            <a:xfrm>
              <a:off x="6860352" y="199348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44" name="Obdélník 43"/>
            <p:cNvSpPr/>
            <p:nvPr/>
          </p:nvSpPr>
          <p:spPr>
            <a:xfrm>
              <a:off x="6860350" y="146770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45" name="Obdélník 44"/>
            <p:cNvSpPr/>
            <p:nvPr/>
          </p:nvSpPr>
          <p:spPr>
            <a:xfrm>
              <a:off x="6860348" y="409660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46" name="Obdélník 45"/>
            <p:cNvSpPr/>
            <p:nvPr/>
          </p:nvSpPr>
          <p:spPr>
            <a:xfrm>
              <a:off x="6860346" y="514816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47" name="Obdélník 46"/>
            <p:cNvSpPr/>
            <p:nvPr/>
          </p:nvSpPr>
          <p:spPr>
            <a:xfrm>
              <a:off x="6860352" y="304504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48" name="Obdélník 47"/>
            <p:cNvSpPr/>
            <p:nvPr/>
          </p:nvSpPr>
          <p:spPr>
            <a:xfrm>
              <a:off x="6860349" y="357082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49" name="Obdélník 48"/>
            <p:cNvSpPr/>
            <p:nvPr/>
          </p:nvSpPr>
          <p:spPr>
            <a:xfrm>
              <a:off x="6860352" y="619972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50" name="Obdélník 49"/>
            <p:cNvSpPr/>
            <p:nvPr/>
          </p:nvSpPr>
          <p:spPr>
            <a:xfrm>
              <a:off x="6860352" y="462238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76" name="Ovál 75"/>
            <p:cNvSpPr/>
            <p:nvPr/>
          </p:nvSpPr>
          <p:spPr>
            <a:xfrm>
              <a:off x="7067193" y="38072"/>
              <a:ext cx="914400" cy="914400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" name="Skupina 3"/>
          <p:cNvGrpSpPr/>
          <p:nvPr/>
        </p:nvGrpSpPr>
        <p:grpSpPr>
          <a:xfrm>
            <a:off x="3836010" y="38072"/>
            <a:ext cx="1328089" cy="6687431"/>
            <a:chOff x="3836010" y="38072"/>
            <a:chExt cx="1328089" cy="6687431"/>
          </a:xfrm>
        </p:grpSpPr>
        <p:sp>
          <p:nvSpPr>
            <p:cNvPr id="28" name="Obdélník 27"/>
            <p:cNvSpPr/>
            <p:nvPr/>
          </p:nvSpPr>
          <p:spPr>
            <a:xfrm>
              <a:off x="3836016" y="567394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26" name="Obdélník 25"/>
            <p:cNvSpPr/>
            <p:nvPr/>
          </p:nvSpPr>
          <p:spPr>
            <a:xfrm>
              <a:off x="3836016" y="94192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29" name="Obdélník 28"/>
            <p:cNvSpPr/>
            <p:nvPr/>
          </p:nvSpPr>
          <p:spPr>
            <a:xfrm>
              <a:off x="3836016" y="251926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0" name="Obdélník 29"/>
            <p:cNvSpPr/>
            <p:nvPr/>
          </p:nvSpPr>
          <p:spPr>
            <a:xfrm>
              <a:off x="3836016" y="199348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1" name="Obdélník 30"/>
            <p:cNvSpPr/>
            <p:nvPr/>
          </p:nvSpPr>
          <p:spPr>
            <a:xfrm>
              <a:off x="3836014" y="146770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2" name="Obdélník 31"/>
            <p:cNvSpPr/>
            <p:nvPr/>
          </p:nvSpPr>
          <p:spPr>
            <a:xfrm>
              <a:off x="3836012" y="409660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3836010" y="514816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4" name="Obdélník 33"/>
            <p:cNvSpPr/>
            <p:nvPr/>
          </p:nvSpPr>
          <p:spPr>
            <a:xfrm>
              <a:off x="3836016" y="304504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5" name="Obdélník 34"/>
            <p:cNvSpPr/>
            <p:nvPr/>
          </p:nvSpPr>
          <p:spPr>
            <a:xfrm>
              <a:off x="3836013" y="357082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6" name="Obdélník 35"/>
            <p:cNvSpPr/>
            <p:nvPr/>
          </p:nvSpPr>
          <p:spPr>
            <a:xfrm>
              <a:off x="3836016" y="619972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7" name="Obdélník 36"/>
            <p:cNvSpPr/>
            <p:nvPr/>
          </p:nvSpPr>
          <p:spPr>
            <a:xfrm>
              <a:off x="3836016" y="462238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77" name="Ovál 76"/>
            <p:cNvSpPr/>
            <p:nvPr/>
          </p:nvSpPr>
          <p:spPr>
            <a:xfrm>
              <a:off x="4042851" y="38072"/>
              <a:ext cx="914400" cy="914400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" name="Skupina 2"/>
          <p:cNvGrpSpPr/>
          <p:nvPr/>
        </p:nvGrpSpPr>
        <p:grpSpPr>
          <a:xfrm>
            <a:off x="868472" y="28248"/>
            <a:ext cx="1328089" cy="6697255"/>
            <a:chOff x="868472" y="28248"/>
            <a:chExt cx="1328089" cy="6697255"/>
          </a:xfrm>
        </p:grpSpPr>
        <p:sp>
          <p:nvSpPr>
            <p:cNvPr id="13" name="Obdélník 12"/>
            <p:cNvSpPr/>
            <p:nvPr/>
          </p:nvSpPr>
          <p:spPr>
            <a:xfrm>
              <a:off x="868478" y="94192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15" name="Obdélník 14"/>
            <p:cNvSpPr/>
            <p:nvPr/>
          </p:nvSpPr>
          <p:spPr>
            <a:xfrm>
              <a:off x="868478" y="567394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16" name="Obdélník 15"/>
            <p:cNvSpPr/>
            <p:nvPr/>
          </p:nvSpPr>
          <p:spPr>
            <a:xfrm>
              <a:off x="868478" y="251926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17" name="Obdélník 16"/>
            <p:cNvSpPr/>
            <p:nvPr/>
          </p:nvSpPr>
          <p:spPr>
            <a:xfrm>
              <a:off x="868478" y="199348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18" name="Obdélník 17"/>
            <p:cNvSpPr/>
            <p:nvPr/>
          </p:nvSpPr>
          <p:spPr>
            <a:xfrm>
              <a:off x="868476" y="146770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19" name="Obdélník 18"/>
            <p:cNvSpPr/>
            <p:nvPr/>
          </p:nvSpPr>
          <p:spPr>
            <a:xfrm>
              <a:off x="868474" y="409660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20" name="Obdélník 19"/>
            <p:cNvSpPr/>
            <p:nvPr/>
          </p:nvSpPr>
          <p:spPr>
            <a:xfrm>
              <a:off x="868472" y="514816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21" name="Obdélník 20"/>
            <p:cNvSpPr/>
            <p:nvPr/>
          </p:nvSpPr>
          <p:spPr>
            <a:xfrm>
              <a:off x="868478" y="304504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22" name="Obdélník 21"/>
            <p:cNvSpPr/>
            <p:nvPr/>
          </p:nvSpPr>
          <p:spPr>
            <a:xfrm>
              <a:off x="868475" y="357082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23" name="Obdélník 22"/>
            <p:cNvSpPr/>
            <p:nvPr/>
          </p:nvSpPr>
          <p:spPr>
            <a:xfrm>
              <a:off x="868478" y="619972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24" name="Obdélník 23"/>
            <p:cNvSpPr/>
            <p:nvPr/>
          </p:nvSpPr>
          <p:spPr>
            <a:xfrm>
              <a:off x="868478" y="462238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2" name="Ovál 1"/>
            <p:cNvSpPr/>
            <p:nvPr/>
          </p:nvSpPr>
          <p:spPr>
            <a:xfrm>
              <a:off x="1105729" y="28248"/>
              <a:ext cx="914400" cy="914400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51" name="TextovéPole 50"/>
          <p:cNvSpPr txBox="1"/>
          <p:nvPr/>
        </p:nvSpPr>
        <p:spPr>
          <a:xfrm>
            <a:off x="1210950" y="952472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2,7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4178488" y="952472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7,1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1210949" y="1449371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2,8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1210948" y="1972591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2,9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1211718" y="252912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3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1210947" y="3052349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3,1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202203" y="3566481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3,2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1202202" y="4072272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3,3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1202201" y="4639188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3,4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1202200" y="5174264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3,5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1202199" y="5697484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3,6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1183689" y="6197163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3,7</a:t>
            </a:r>
          </a:p>
        </p:txBody>
      </p:sp>
      <p:sp>
        <p:nvSpPr>
          <p:cNvPr id="63" name="TextovéPole 62"/>
          <p:cNvSpPr txBox="1"/>
          <p:nvPr/>
        </p:nvSpPr>
        <p:spPr>
          <a:xfrm>
            <a:off x="4174196" y="1449371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7,2</a:t>
            </a:r>
          </a:p>
        </p:txBody>
      </p:sp>
      <p:sp>
        <p:nvSpPr>
          <p:cNvPr id="64" name="TextovéPole 63"/>
          <p:cNvSpPr txBox="1"/>
          <p:nvPr/>
        </p:nvSpPr>
        <p:spPr>
          <a:xfrm>
            <a:off x="4178494" y="2008095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7,3</a:t>
            </a:r>
          </a:p>
        </p:txBody>
      </p:sp>
      <p:sp>
        <p:nvSpPr>
          <p:cNvPr id="65" name="TextovéPole 64"/>
          <p:cNvSpPr txBox="1"/>
          <p:nvPr/>
        </p:nvSpPr>
        <p:spPr>
          <a:xfrm>
            <a:off x="4178494" y="4115968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7,7</a:t>
            </a:r>
          </a:p>
        </p:txBody>
      </p:sp>
      <p:sp>
        <p:nvSpPr>
          <p:cNvPr id="66" name="TextovéPole 65"/>
          <p:cNvSpPr txBox="1"/>
          <p:nvPr/>
        </p:nvSpPr>
        <p:spPr>
          <a:xfrm>
            <a:off x="4178494" y="3566481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7,6</a:t>
            </a:r>
          </a:p>
        </p:txBody>
      </p:sp>
      <p:sp>
        <p:nvSpPr>
          <p:cNvPr id="67" name="TextovéPole 66"/>
          <p:cNvSpPr txBox="1"/>
          <p:nvPr/>
        </p:nvSpPr>
        <p:spPr>
          <a:xfrm>
            <a:off x="4178494" y="3025832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7,5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4178494" y="2502612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7,4</a:t>
            </a:r>
          </a:p>
        </p:txBody>
      </p:sp>
      <p:sp>
        <p:nvSpPr>
          <p:cNvPr id="69" name="TextovéPole 68"/>
          <p:cNvSpPr txBox="1"/>
          <p:nvPr/>
        </p:nvSpPr>
        <p:spPr>
          <a:xfrm>
            <a:off x="4178488" y="5148163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7,9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4174195" y="4598578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7,8</a:t>
            </a:r>
          </a:p>
        </p:txBody>
      </p:sp>
      <p:sp>
        <p:nvSpPr>
          <p:cNvPr id="71" name="TextovéPole 70"/>
          <p:cNvSpPr txBox="1"/>
          <p:nvPr/>
        </p:nvSpPr>
        <p:spPr>
          <a:xfrm>
            <a:off x="4174194" y="6202283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8,1</a:t>
            </a:r>
          </a:p>
        </p:txBody>
      </p:sp>
      <p:sp>
        <p:nvSpPr>
          <p:cNvPr id="72" name="TextovéPole 71"/>
          <p:cNvSpPr txBox="1"/>
          <p:nvPr/>
        </p:nvSpPr>
        <p:spPr>
          <a:xfrm>
            <a:off x="4175865" y="5671383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8,0</a:t>
            </a:r>
          </a:p>
        </p:txBody>
      </p:sp>
      <p:sp>
        <p:nvSpPr>
          <p:cNvPr id="73" name="TextovéPole 72"/>
          <p:cNvSpPr txBox="1"/>
          <p:nvPr/>
        </p:nvSpPr>
        <p:spPr>
          <a:xfrm>
            <a:off x="7111459" y="926151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1,46</a:t>
            </a:r>
          </a:p>
        </p:txBody>
      </p:sp>
      <p:sp>
        <p:nvSpPr>
          <p:cNvPr id="74" name="TextovéPole 73"/>
          <p:cNvSpPr txBox="1"/>
          <p:nvPr/>
        </p:nvSpPr>
        <p:spPr>
          <a:xfrm>
            <a:off x="7155726" y="1463996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1,47</a:t>
            </a:r>
          </a:p>
        </p:txBody>
      </p:sp>
      <p:sp>
        <p:nvSpPr>
          <p:cNvPr id="75" name="TextovéPole 74"/>
          <p:cNvSpPr txBox="1"/>
          <p:nvPr/>
        </p:nvSpPr>
        <p:spPr>
          <a:xfrm>
            <a:off x="7155726" y="1987216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1,48</a:t>
            </a:r>
          </a:p>
        </p:txBody>
      </p:sp>
      <p:sp>
        <p:nvSpPr>
          <p:cNvPr id="78" name="TextovéPole 77"/>
          <p:cNvSpPr txBox="1"/>
          <p:nvPr/>
        </p:nvSpPr>
        <p:spPr>
          <a:xfrm>
            <a:off x="7181139" y="5174264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1,54</a:t>
            </a:r>
          </a:p>
        </p:txBody>
      </p:sp>
      <p:sp>
        <p:nvSpPr>
          <p:cNvPr id="79" name="TextovéPole 78"/>
          <p:cNvSpPr txBox="1"/>
          <p:nvPr/>
        </p:nvSpPr>
        <p:spPr>
          <a:xfrm>
            <a:off x="7155726" y="2542448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1,49</a:t>
            </a:r>
          </a:p>
        </p:txBody>
      </p:sp>
      <p:sp>
        <p:nvSpPr>
          <p:cNvPr id="80" name="TextovéPole 79"/>
          <p:cNvSpPr txBox="1"/>
          <p:nvPr/>
        </p:nvSpPr>
        <p:spPr>
          <a:xfrm>
            <a:off x="7188687" y="5675223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1,55</a:t>
            </a:r>
          </a:p>
        </p:txBody>
      </p:sp>
      <p:sp>
        <p:nvSpPr>
          <p:cNvPr id="81" name="TextovéPole 80"/>
          <p:cNvSpPr txBox="1"/>
          <p:nvPr/>
        </p:nvSpPr>
        <p:spPr>
          <a:xfrm>
            <a:off x="7155726" y="3050163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1,50</a:t>
            </a:r>
          </a:p>
        </p:txBody>
      </p:sp>
      <p:sp>
        <p:nvSpPr>
          <p:cNvPr id="82" name="TextovéPole 81"/>
          <p:cNvSpPr txBox="1"/>
          <p:nvPr/>
        </p:nvSpPr>
        <p:spPr>
          <a:xfrm>
            <a:off x="7166315" y="3566481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1,51</a:t>
            </a:r>
          </a:p>
        </p:txBody>
      </p:sp>
      <p:sp>
        <p:nvSpPr>
          <p:cNvPr id="83" name="TextovéPole 82"/>
          <p:cNvSpPr txBox="1"/>
          <p:nvPr/>
        </p:nvSpPr>
        <p:spPr>
          <a:xfrm>
            <a:off x="7173580" y="4099163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1,52</a:t>
            </a:r>
          </a:p>
        </p:txBody>
      </p:sp>
      <p:sp>
        <p:nvSpPr>
          <p:cNvPr id="84" name="TextovéPole 83"/>
          <p:cNvSpPr txBox="1"/>
          <p:nvPr/>
        </p:nvSpPr>
        <p:spPr>
          <a:xfrm>
            <a:off x="7196235" y="6194603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1,56</a:t>
            </a:r>
          </a:p>
        </p:txBody>
      </p:sp>
      <p:sp>
        <p:nvSpPr>
          <p:cNvPr id="85" name="TextovéPole 84"/>
          <p:cNvSpPr txBox="1"/>
          <p:nvPr/>
        </p:nvSpPr>
        <p:spPr>
          <a:xfrm>
            <a:off x="7181139" y="4624943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1,53</a:t>
            </a:r>
          </a:p>
        </p:txBody>
      </p:sp>
      <p:pic>
        <p:nvPicPr>
          <p:cNvPr id="1028" name="Picture 4" descr="C:\Users\zikmundovar\AppData\Local\Microsoft\Windows\Temporary Internet Files\Content.IE5\KE45QRKL\MC9000341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468" y="28248"/>
            <a:ext cx="1830051" cy="1827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52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500"/>
                            </p:stCondLst>
                            <p:childTnLst>
                              <p:par>
                                <p:cTn id="6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/>
          <p:cNvGrpSpPr/>
          <p:nvPr/>
        </p:nvGrpSpPr>
        <p:grpSpPr>
          <a:xfrm>
            <a:off x="6860346" y="28248"/>
            <a:ext cx="1328089" cy="6697255"/>
            <a:chOff x="6860346" y="28248"/>
            <a:chExt cx="1328089" cy="6697255"/>
          </a:xfrm>
        </p:grpSpPr>
        <p:sp>
          <p:nvSpPr>
            <p:cNvPr id="39" name="Obdélník 38"/>
            <p:cNvSpPr/>
            <p:nvPr/>
          </p:nvSpPr>
          <p:spPr>
            <a:xfrm>
              <a:off x="6860352" y="94192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41" name="Obdélník 40"/>
            <p:cNvSpPr/>
            <p:nvPr/>
          </p:nvSpPr>
          <p:spPr>
            <a:xfrm>
              <a:off x="6860352" y="567394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42" name="Obdélník 41"/>
            <p:cNvSpPr/>
            <p:nvPr/>
          </p:nvSpPr>
          <p:spPr>
            <a:xfrm>
              <a:off x="6860352" y="251926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43" name="Obdélník 42"/>
            <p:cNvSpPr/>
            <p:nvPr/>
          </p:nvSpPr>
          <p:spPr>
            <a:xfrm>
              <a:off x="6860352" y="199348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44" name="Obdélník 43"/>
            <p:cNvSpPr/>
            <p:nvPr/>
          </p:nvSpPr>
          <p:spPr>
            <a:xfrm>
              <a:off x="6860350" y="146770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45" name="Obdélník 44"/>
            <p:cNvSpPr/>
            <p:nvPr/>
          </p:nvSpPr>
          <p:spPr>
            <a:xfrm>
              <a:off x="6860348" y="409660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46" name="Obdélník 45"/>
            <p:cNvSpPr/>
            <p:nvPr/>
          </p:nvSpPr>
          <p:spPr>
            <a:xfrm>
              <a:off x="6860346" y="514816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47" name="Obdélník 46"/>
            <p:cNvSpPr/>
            <p:nvPr/>
          </p:nvSpPr>
          <p:spPr>
            <a:xfrm>
              <a:off x="6860352" y="304504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48" name="Obdélník 47"/>
            <p:cNvSpPr/>
            <p:nvPr/>
          </p:nvSpPr>
          <p:spPr>
            <a:xfrm>
              <a:off x="6860349" y="357082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49" name="Obdélník 48"/>
            <p:cNvSpPr/>
            <p:nvPr/>
          </p:nvSpPr>
          <p:spPr>
            <a:xfrm>
              <a:off x="6860352" y="619972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50" name="Obdélník 49"/>
            <p:cNvSpPr/>
            <p:nvPr/>
          </p:nvSpPr>
          <p:spPr>
            <a:xfrm>
              <a:off x="6860352" y="462238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86" name="Ovál 85"/>
            <p:cNvSpPr/>
            <p:nvPr/>
          </p:nvSpPr>
          <p:spPr>
            <a:xfrm>
              <a:off x="7096027" y="28248"/>
              <a:ext cx="914400" cy="914400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652" y="1972591"/>
            <a:ext cx="1663700" cy="156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Skupina 2"/>
          <p:cNvGrpSpPr/>
          <p:nvPr/>
        </p:nvGrpSpPr>
        <p:grpSpPr>
          <a:xfrm>
            <a:off x="3836010" y="27523"/>
            <a:ext cx="1328089" cy="6697980"/>
            <a:chOff x="3836010" y="27523"/>
            <a:chExt cx="1328089" cy="6697980"/>
          </a:xfrm>
        </p:grpSpPr>
        <p:sp>
          <p:nvSpPr>
            <p:cNvPr id="26" name="Obdélník 25"/>
            <p:cNvSpPr/>
            <p:nvPr/>
          </p:nvSpPr>
          <p:spPr>
            <a:xfrm>
              <a:off x="3836016" y="94192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28" name="Obdélník 27"/>
            <p:cNvSpPr/>
            <p:nvPr/>
          </p:nvSpPr>
          <p:spPr>
            <a:xfrm>
              <a:off x="3836016" y="567394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29" name="Obdélník 28"/>
            <p:cNvSpPr/>
            <p:nvPr/>
          </p:nvSpPr>
          <p:spPr>
            <a:xfrm>
              <a:off x="3836016" y="251926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0" name="Obdélník 29"/>
            <p:cNvSpPr/>
            <p:nvPr/>
          </p:nvSpPr>
          <p:spPr>
            <a:xfrm>
              <a:off x="3836016" y="199348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1" name="Obdélník 30"/>
            <p:cNvSpPr/>
            <p:nvPr/>
          </p:nvSpPr>
          <p:spPr>
            <a:xfrm>
              <a:off x="3836014" y="146770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2" name="Obdélník 31"/>
            <p:cNvSpPr/>
            <p:nvPr/>
          </p:nvSpPr>
          <p:spPr>
            <a:xfrm>
              <a:off x="3836012" y="409660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3836010" y="514816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4" name="Obdélník 33"/>
            <p:cNvSpPr/>
            <p:nvPr/>
          </p:nvSpPr>
          <p:spPr>
            <a:xfrm>
              <a:off x="3836016" y="304504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5" name="Obdélník 34"/>
            <p:cNvSpPr/>
            <p:nvPr/>
          </p:nvSpPr>
          <p:spPr>
            <a:xfrm>
              <a:off x="3836013" y="357082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6" name="Obdélník 35"/>
            <p:cNvSpPr/>
            <p:nvPr/>
          </p:nvSpPr>
          <p:spPr>
            <a:xfrm>
              <a:off x="3836016" y="619972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7" name="Obdélník 36"/>
            <p:cNvSpPr/>
            <p:nvPr/>
          </p:nvSpPr>
          <p:spPr>
            <a:xfrm>
              <a:off x="3836016" y="462238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77" name="Ovál 76"/>
            <p:cNvSpPr/>
            <p:nvPr/>
          </p:nvSpPr>
          <p:spPr>
            <a:xfrm>
              <a:off x="4054816" y="27523"/>
              <a:ext cx="914400" cy="914400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" name="Skupina 1"/>
          <p:cNvGrpSpPr/>
          <p:nvPr/>
        </p:nvGrpSpPr>
        <p:grpSpPr>
          <a:xfrm>
            <a:off x="868472" y="28248"/>
            <a:ext cx="1328089" cy="6697255"/>
            <a:chOff x="868472" y="28248"/>
            <a:chExt cx="1328089" cy="6697255"/>
          </a:xfrm>
        </p:grpSpPr>
        <p:sp>
          <p:nvSpPr>
            <p:cNvPr id="13" name="Obdélník 12"/>
            <p:cNvSpPr/>
            <p:nvPr/>
          </p:nvSpPr>
          <p:spPr>
            <a:xfrm>
              <a:off x="868478" y="94192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15" name="Obdélník 14"/>
            <p:cNvSpPr/>
            <p:nvPr/>
          </p:nvSpPr>
          <p:spPr>
            <a:xfrm>
              <a:off x="868478" y="567394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16" name="Obdélník 15"/>
            <p:cNvSpPr/>
            <p:nvPr/>
          </p:nvSpPr>
          <p:spPr>
            <a:xfrm>
              <a:off x="868478" y="251926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17" name="Obdélník 16"/>
            <p:cNvSpPr/>
            <p:nvPr/>
          </p:nvSpPr>
          <p:spPr>
            <a:xfrm>
              <a:off x="868478" y="199348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18" name="Obdélník 17"/>
            <p:cNvSpPr/>
            <p:nvPr/>
          </p:nvSpPr>
          <p:spPr>
            <a:xfrm>
              <a:off x="868476" y="146770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19" name="Obdélník 18"/>
            <p:cNvSpPr/>
            <p:nvPr/>
          </p:nvSpPr>
          <p:spPr>
            <a:xfrm>
              <a:off x="868474" y="409660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20" name="Obdélník 19"/>
            <p:cNvSpPr/>
            <p:nvPr/>
          </p:nvSpPr>
          <p:spPr>
            <a:xfrm>
              <a:off x="868472" y="514816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21" name="Obdélník 20"/>
            <p:cNvSpPr/>
            <p:nvPr/>
          </p:nvSpPr>
          <p:spPr>
            <a:xfrm>
              <a:off x="868478" y="304504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22" name="Obdélník 21"/>
            <p:cNvSpPr/>
            <p:nvPr/>
          </p:nvSpPr>
          <p:spPr>
            <a:xfrm>
              <a:off x="868475" y="357082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23" name="Obdélník 22"/>
            <p:cNvSpPr/>
            <p:nvPr/>
          </p:nvSpPr>
          <p:spPr>
            <a:xfrm>
              <a:off x="868478" y="619972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24" name="Obdélník 23"/>
            <p:cNvSpPr/>
            <p:nvPr/>
          </p:nvSpPr>
          <p:spPr>
            <a:xfrm>
              <a:off x="868478" y="4622383"/>
              <a:ext cx="1328083" cy="52578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3200" dirty="0">
                  <a:solidFill>
                    <a:schemeClr val="tx1"/>
                  </a:solidFill>
                  <a:ea typeface="Calibri"/>
                  <a:cs typeface="Times New Roman"/>
                </a:rPr>
                <a:t> </a:t>
              </a:r>
              <a:endParaRPr lang="cs-CZ" sz="3200" dirty="0">
                <a:solidFill>
                  <a:schemeClr val="tx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76" name="Ovál 75"/>
            <p:cNvSpPr/>
            <p:nvPr/>
          </p:nvSpPr>
          <p:spPr>
            <a:xfrm>
              <a:off x="1107154" y="28248"/>
              <a:ext cx="914400" cy="914400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51" name="TextovéPole 50"/>
          <p:cNvSpPr txBox="1"/>
          <p:nvPr/>
        </p:nvSpPr>
        <p:spPr>
          <a:xfrm>
            <a:off x="1151420" y="944483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5,02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4099082" y="944483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9,34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1151419" y="1449371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5,01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1151420" y="200055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5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1151420" y="2526943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4,99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1151420" y="3050163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4,98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151418" y="3539454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4,97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1151417" y="4115968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4,96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1151416" y="4614444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4,95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1151420" y="5168271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4,94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1151415" y="5650201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4,93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1151420" y="6195171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4,92</a:t>
            </a:r>
          </a:p>
        </p:txBody>
      </p:sp>
      <p:sp>
        <p:nvSpPr>
          <p:cNvPr id="63" name="TextovéPole 62"/>
          <p:cNvSpPr txBox="1"/>
          <p:nvPr/>
        </p:nvSpPr>
        <p:spPr>
          <a:xfrm>
            <a:off x="4099082" y="1449371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9,33</a:t>
            </a:r>
          </a:p>
        </p:txBody>
      </p:sp>
      <p:sp>
        <p:nvSpPr>
          <p:cNvPr id="64" name="TextovéPole 63"/>
          <p:cNvSpPr txBox="1"/>
          <p:nvPr/>
        </p:nvSpPr>
        <p:spPr>
          <a:xfrm>
            <a:off x="4099082" y="1990923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9,32</a:t>
            </a:r>
          </a:p>
        </p:txBody>
      </p:sp>
      <p:sp>
        <p:nvSpPr>
          <p:cNvPr id="65" name="TextovéPole 64"/>
          <p:cNvSpPr txBox="1"/>
          <p:nvPr/>
        </p:nvSpPr>
        <p:spPr>
          <a:xfrm>
            <a:off x="4099081" y="4105141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9,28</a:t>
            </a:r>
          </a:p>
        </p:txBody>
      </p:sp>
      <p:sp>
        <p:nvSpPr>
          <p:cNvPr id="66" name="TextovéPole 65"/>
          <p:cNvSpPr txBox="1"/>
          <p:nvPr/>
        </p:nvSpPr>
        <p:spPr>
          <a:xfrm>
            <a:off x="4099082" y="3565189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9,29</a:t>
            </a:r>
          </a:p>
        </p:txBody>
      </p:sp>
      <p:sp>
        <p:nvSpPr>
          <p:cNvPr id="67" name="TextovéPole 66"/>
          <p:cNvSpPr txBox="1"/>
          <p:nvPr/>
        </p:nvSpPr>
        <p:spPr>
          <a:xfrm>
            <a:off x="4114976" y="3050163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9,30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4099082" y="2518116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9,31</a:t>
            </a:r>
          </a:p>
        </p:txBody>
      </p:sp>
      <p:sp>
        <p:nvSpPr>
          <p:cNvPr id="69" name="TextovéPole 68"/>
          <p:cNvSpPr txBox="1"/>
          <p:nvPr/>
        </p:nvSpPr>
        <p:spPr>
          <a:xfrm>
            <a:off x="4099080" y="5175355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9,26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4094389" y="4603761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9,27</a:t>
            </a:r>
          </a:p>
        </p:txBody>
      </p:sp>
      <p:sp>
        <p:nvSpPr>
          <p:cNvPr id="71" name="TextovéPole 70"/>
          <p:cNvSpPr txBox="1"/>
          <p:nvPr/>
        </p:nvSpPr>
        <p:spPr>
          <a:xfrm>
            <a:off x="4087123" y="6195311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9,24</a:t>
            </a:r>
          </a:p>
        </p:txBody>
      </p:sp>
      <p:sp>
        <p:nvSpPr>
          <p:cNvPr id="72" name="TextovéPole 71"/>
          <p:cNvSpPr txBox="1"/>
          <p:nvPr/>
        </p:nvSpPr>
        <p:spPr>
          <a:xfrm>
            <a:off x="4099082" y="5676503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9,25</a:t>
            </a:r>
          </a:p>
        </p:txBody>
      </p:sp>
      <p:sp>
        <p:nvSpPr>
          <p:cNvPr id="73" name="TextovéPole 72"/>
          <p:cNvSpPr txBox="1"/>
          <p:nvPr/>
        </p:nvSpPr>
        <p:spPr>
          <a:xfrm>
            <a:off x="7231664" y="944483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4,5</a:t>
            </a:r>
          </a:p>
        </p:txBody>
      </p:sp>
      <p:sp>
        <p:nvSpPr>
          <p:cNvPr id="74" name="TextovéPole 73"/>
          <p:cNvSpPr txBox="1"/>
          <p:nvPr/>
        </p:nvSpPr>
        <p:spPr>
          <a:xfrm>
            <a:off x="7236027" y="1477334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4,4</a:t>
            </a:r>
          </a:p>
        </p:txBody>
      </p:sp>
      <p:sp>
        <p:nvSpPr>
          <p:cNvPr id="75" name="TextovéPole 74"/>
          <p:cNvSpPr txBox="1"/>
          <p:nvPr/>
        </p:nvSpPr>
        <p:spPr>
          <a:xfrm>
            <a:off x="7263260" y="1990923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4,3</a:t>
            </a:r>
          </a:p>
        </p:txBody>
      </p:sp>
      <p:sp>
        <p:nvSpPr>
          <p:cNvPr id="78" name="TextovéPole 77"/>
          <p:cNvSpPr txBox="1"/>
          <p:nvPr/>
        </p:nvSpPr>
        <p:spPr>
          <a:xfrm>
            <a:off x="7316659" y="5160500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3,7</a:t>
            </a:r>
          </a:p>
        </p:txBody>
      </p:sp>
      <p:sp>
        <p:nvSpPr>
          <p:cNvPr id="79" name="TextovéPole 78"/>
          <p:cNvSpPr txBox="1"/>
          <p:nvPr/>
        </p:nvSpPr>
        <p:spPr>
          <a:xfrm>
            <a:off x="7276963" y="2526943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4,2</a:t>
            </a:r>
          </a:p>
        </p:txBody>
      </p:sp>
      <p:sp>
        <p:nvSpPr>
          <p:cNvPr id="80" name="TextovéPole 79"/>
          <p:cNvSpPr txBox="1"/>
          <p:nvPr/>
        </p:nvSpPr>
        <p:spPr>
          <a:xfrm>
            <a:off x="7318352" y="5690731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3,6</a:t>
            </a:r>
          </a:p>
        </p:txBody>
      </p:sp>
      <p:sp>
        <p:nvSpPr>
          <p:cNvPr id="81" name="TextovéPole 80"/>
          <p:cNvSpPr txBox="1"/>
          <p:nvPr/>
        </p:nvSpPr>
        <p:spPr>
          <a:xfrm>
            <a:off x="7282761" y="3050163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4,1</a:t>
            </a:r>
          </a:p>
        </p:txBody>
      </p:sp>
      <p:sp>
        <p:nvSpPr>
          <p:cNvPr id="82" name="TextovéPole 81"/>
          <p:cNvSpPr txBox="1"/>
          <p:nvPr/>
        </p:nvSpPr>
        <p:spPr>
          <a:xfrm>
            <a:off x="7293427" y="358192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4</a:t>
            </a:r>
          </a:p>
        </p:txBody>
      </p:sp>
      <p:sp>
        <p:nvSpPr>
          <p:cNvPr id="83" name="TextovéPole 82"/>
          <p:cNvSpPr txBox="1"/>
          <p:nvPr/>
        </p:nvSpPr>
        <p:spPr>
          <a:xfrm>
            <a:off x="7301171" y="4115968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3,9</a:t>
            </a:r>
          </a:p>
        </p:txBody>
      </p:sp>
      <p:sp>
        <p:nvSpPr>
          <p:cNvPr id="84" name="TextovéPole 83"/>
          <p:cNvSpPr txBox="1"/>
          <p:nvPr/>
        </p:nvSpPr>
        <p:spPr>
          <a:xfrm>
            <a:off x="7308915" y="6202283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3,5</a:t>
            </a:r>
          </a:p>
        </p:txBody>
      </p:sp>
      <p:sp>
        <p:nvSpPr>
          <p:cNvPr id="85" name="TextovéPole 84"/>
          <p:cNvSpPr txBox="1"/>
          <p:nvPr/>
        </p:nvSpPr>
        <p:spPr>
          <a:xfrm>
            <a:off x="7308915" y="4652135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3,8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806" y="27523"/>
            <a:ext cx="1828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8918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500"/>
                            </p:stCondLst>
                            <p:childTnLst>
                              <p:par>
                                <p:cTn id="6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8840"/>
            <a:ext cx="4572000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láček 1"/>
          <p:cNvSpPr/>
          <p:nvPr/>
        </p:nvSpPr>
        <p:spPr>
          <a:xfrm>
            <a:off x="3637919" y="466532"/>
            <a:ext cx="5256584" cy="1810340"/>
          </a:xfrm>
          <a:prstGeom prst="cloudCallout">
            <a:avLst>
              <a:gd name="adj1" fmla="val -53607"/>
              <a:gd name="adj2" fmla="val 125395"/>
            </a:avLst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Přečti desetinná čísla.            </a:t>
            </a:r>
          </a:p>
        </p:txBody>
      </p:sp>
    </p:spTree>
    <p:extLst>
      <p:ext uri="{BB962C8B-B14F-4D97-AF65-F5344CB8AC3E}">
        <p14:creationId xmlns:p14="http://schemas.microsoft.com/office/powerpoint/2010/main" val="978249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Šestnácticípá hvězda 5"/>
          <p:cNvSpPr/>
          <p:nvPr/>
        </p:nvSpPr>
        <p:spPr>
          <a:xfrm>
            <a:off x="281483" y="1311596"/>
            <a:ext cx="2016224" cy="792088"/>
          </a:xfrm>
          <a:prstGeom prst="star16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50,13</a:t>
            </a:r>
          </a:p>
        </p:txBody>
      </p:sp>
      <p:sp>
        <p:nvSpPr>
          <p:cNvPr id="10" name="Šestnácticípá hvězda 9"/>
          <p:cNvSpPr/>
          <p:nvPr/>
        </p:nvSpPr>
        <p:spPr>
          <a:xfrm>
            <a:off x="2431085" y="1843336"/>
            <a:ext cx="2016224" cy="792088"/>
          </a:xfrm>
          <a:prstGeom prst="star16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2,9</a:t>
            </a:r>
          </a:p>
        </p:txBody>
      </p:sp>
      <p:sp>
        <p:nvSpPr>
          <p:cNvPr id="11" name="Šestnácticípá hvězda 10"/>
          <p:cNvSpPr/>
          <p:nvPr/>
        </p:nvSpPr>
        <p:spPr>
          <a:xfrm>
            <a:off x="4468478" y="2497355"/>
            <a:ext cx="2016224" cy="792088"/>
          </a:xfrm>
          <a:prstGeom prst="star16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42,7</a:t>
            </a:r>
          </a:p>
        </p:txBody>
      </p:sp>
      <p:sp>
        <p:nvSpPr>
          <p:cNvPr id="12" name="Šestnácticípá hvězda 11"/>
          <p:cNvSpPr/>
          <p:nvPr/>
        </p:nvSpPr>
        <p:spPr>
          <a:xfrm>
            <a:off x="6659698" y="2852936"/>
            <a:ext cx="2016224" cy="792088"/>
          </a:xfrm>
          <a:prstGeom prst="star16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17,25</a:t>
            </a:r>
          </a:p>
        </p:txBody>
      </p:sp>
      <p:sp>
        <p:nvSpPr>
          <p:cNvPr id="13" name="Šestnácticípá hvězda 12"/>
          <p:cNvSpPr/>
          <p:nvPr/>
        </p:nvSpPr>
        <p:spPr>
          <a:xfrm>
            <a:off x="4827742" y="1317518"/>
            <a:ext cx="2016224" cy="792088"/>
          </a:xfrm>
          <a:prstGeom prst="star16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0,01</a:t>
            </a:r>
          </a:p>
        </p:txBody>
      </p:sp>
      <p:sp>
        <p:nvSpPr>
          <p:cNvPr id="14" name="Šestnácticípá hvězda 13"/>
          <p:cNvSpPr/>
          <p:nvPr/>
        </p:nvSpPr>
        <p:spPr>
          <a:xfrm>
            <a:off x="7056303" y="1713562"/>
            <a:ext cx="2016224" cy="792088"/>
          </a:xfrm>
          <a:prstGeom prst="star16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8,33</a:t>
            </a:r>
          </a:p>
        </p:txBody>
      </p:sp>
      <p:sp>
        <p:nvSpPr>
          <p:cNvPr id="15" name="Šestnácticípá hvězda 14"/>
          <p:cNvSpPr/>
          <p:nvPr/>
        </p:nvSpPr>
        <p:spPr>
          <a:xfrm>
            <a:off x="6883392" y="488892"/>
            <a:ext cx="2016224" cy="792088"/>
          </a:xfrm>
          <a:prstGeom prst="star16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1,3</a:t>
            </a:r>
          </a:p>
        </p:txBody>
      </p:sp>
      <p:sp>
        <p:nvSpPr>
          <p:cNvPr id="16" name="Šestnácticípá hvězda 15"/>
          <p:cNvSpPr/>
          <p:nvPr/>
        </p:nvSpPr>
        <p:spPr>
          <a:xfrm>
            <a:off x="271914" y="92848"/>
            <a:ext cx="2016224" cy="792088"/>
          </a:xfrm>
          <a:prstGeom prst="star16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0,1</a:t>
            </a:r>
          </a:p>
        </p:txBody>
      </p:sp>
      <p:sp>
        <p:nvSpPr>
          <p:cNvPr id="17" name="Šestnácticípá hvězda 16"/>
          <p:cNvSpPr/>
          <p:nvPr/>
        </p:nvSpPr>
        <p:spPr>
          <a:xfrm>
            <a:off x="2431085" y="605345"/>
            <a:ext cx="2016224" cy="792088"/>
          </a:xfrm>
          <a:prstGeom prst="star16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10,72</a:t>
            </a:r>
          </a:p>
        </p:txBody>
      </p:sp>
      <p:sp>
        <p:nvSpPr>
          <p:cNvPr id="18" name="Šestnácticípá hvězda 17"/>
          <p:cNvSpPr/>
          <p:nvPr/>
        </p:nvSpPr>
        <p:spPr>
          <a:xfrm>
            <a:off x="4684681" y="123407"/>
            <a:ext cx="2016224" cy="792088"/>
          </a:xfrm>
          <a:prstGeom prst="star16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23,41</a:t>
            </a:r>
          </a:p>
        </p:txBody>
      </p:sp>
      <p:sp>
        <p:nvSpPr>
          <p:cNvPr id="19" name="Šestnácticípá hvězda 18"/>
          <p:cNvSpPr/>
          <p:nvPr/>
        </p:nvSpPr>
        <p:spPr>
          <a:xfrm>
            <a:off x="107504" y="2694232"/>
            <a:ext cx="2016224" cy="792088"/>
          </a:xfrm>
          <a:prstGeom prst="star16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3,5</a:t>
            </a:r>
          </a:p>
        </p:txBody>
      </p:sp>
      <p:sp>
        <p:nvSpPr>
          <p:cNvPr id="20" name="Šestnácticípá hvězda 19"/>
          <p:cNvSpPr/>
          <p:nvPr/>
        </p:nvSpPr>
        <p:spPr>
          <a:xfrm>
            <a:off x="2248712" y="3077700"/>
            <a:ext cx="2016224" cy="792088"/>
          </a:xfrm>
          <a:prstGeom prst="star16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71,09</a:t>
            </a:r>
          </a:p>
        </p:txBody>
      </p:sp>
      <p:sp>
        <p:nvSpPr>
          <p:cNvPr id="21" name="Šestnácticípá hvězda 20"/>
          <p:cNvSpPr/>
          <p:nvPr/>
        </p:nvSpPr>
        <p:spPr>
          <a:xfrm>
            <a:off x="3342100" y="5454740"/>
            <a:ext cx="2016224" cy="792088"/>
          </a:xfrm>
          <a:prstGeom prst="star16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0,67</a:t>
            </a:r>
          </a:p>
        </p:txBody>
      </p:sp>
      <p:sp>
        <p:nvSpPr>
          <p:cNvPr id="22" name="Šestnácticípá hvězda 21"/>
          <p:cNvSpPr/>
          <p:nvPr/>
        </p:nvSpPr>
        <p:spPr>
          <a:xfrm>
            <a:off x="1422973" y="5998216"/>
            <a:ext cx="2016224" cy="792088"/>
          </a:xfrm>
          <a:prstGeom prst="star16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4,45</a:t>
            </a:r>
          </a:p>
        </p:txBody>
      </p:sp>
      <p:sp>
        <p:nvSpPr>
          <p:cNvPr id="23" name="Šestnácticípá hvězda 22"/>
          <p:cNvSpPr/>
          <p:nvPr/>
        </p:nvSpPr>
        <p:spPr>
          <a:xfrm>
            <a:off x="232488" y="5092919"/>
            <a:ext cx="2016224" cy="792088"/>
          </a:xfrm>
          <a:prstGeom prst="star16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0,8</a:t>
            </a:r>
          </a:p>
        </p:txBody>
      </p:sp>
      <p:sp>
        <p:nvSpPr>
          <p:cNvPr id="24" name="Šestnácticípá hvězda 23"/>
          <p:cNvSpPr/>
          <p:nvPr/>
        </p:nvSpPr>
        <p:spPr>
          <a:xfrm>
            <a:off x="2668457" y="4471036"/>
            <a:ext cx="2016224" cy="792088"/>
          </a:xfrm>
          <a:prstGeom prst="star16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25,19</a:t>
            </a:r>
          </a:p>
        </p:txBody>
      </p:sp>
      <p:sp>
        <p:nvSpPr>
          <p:cNvPr id="25" name="Šestnácticípá hvězda 24"/>
          <p:cNvSpPr/>
          <p:nvPr/>
        </p:nvSpPr>
        <p:spPr>
          <a:xfrm>
            <a:off x="528841" y="3986514"/>
            <a:ext cx="2016224" cy="792088"/>
          </a:xfrm>
          <a:prstGeom prst="star16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15,4</a:t>
            </a:r>
          </a:p>
        </p:txBody>
      </p:sp>
      <p:sp>
        <p:nvSpPr>
          <p:cNvPr id="26" name="Šestnácticípá hvězda 25"/>
          <p:cNvSpPr/>
          <p:nvPr/>
        </p:nvSpPr>
        <p:spPr>
          <a:xfrm>
            <a:off x="4264936" y="3695690"/>
            <a:ext cx="2016224" cy="792088"/>
          </a:xfrm>
          <a:prstGeom prst="star16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0,6</a:t>
            </a:r>
          </a:p>
        </p:txBody>
      </p:sp>
      <p:sp>
        <p:nvSpPr>
          <p:cNvPr id="27" name="Šestnácticípá hvězda 26"/>
          <p:cNvSpPr/>
          <p:nvPr/>
        </p:nvSpPr>
        <p:spPr>
          <a:xfrm>
            <a:off x="5238977" y="4662652"/>
            <a:ext cx="2016224" cy="792088"/>
          </a:xfrm>
          <a:prstGeom prst="star16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8,2</a:t>
            </a:r>
          </a:p>
        </p:txBody>
      </p:sp>
      <p:sp>
        <p:nvSpPr>
          <p:cNvPr id="28" name="Šestnácticípá hvězda 27"/>
          <p:cNvSpPr/>
          <p:nvPr/>
        </p:nvSpPr>
        <p:spPr>
          <a:xfrm>
            <a:off x="7043518" y="5263124"/>
            <a:ext cx="2016224" cy="792088"/>
          </a:xfrm>
          <a:prstGeom prst="star16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0,5</a:t>
            </a:r>
          </a:p>
        </p:txBody>
      </p:sp>
      <p:sp>
        <p:nvSpPr>
          <p:cNvPr id="29" name="Šestnácticípá hvězda 28"/>
          <p:cNvSpPr/>
          <p:nvPr/>
        </p:nvSpPr>
        <p:spPr>
          <a:xfrm>
            <a:off x="5476590" y="5998216"/>
            <a:ext cx="2016224" cy="792088"/>
          </a:xfrm>
          <a:prstGeom prst="star16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12,03</a:t>
            </a:r>
          </a:p>
        </p:txBody>
      </p:sp>
      <p:sp>
        <p:nvSpPr>
          <p:cNvPr id="30" name="Šestnácticípá hvězda 29"/>
          <p:cNvSpPr/>
          <p:nvPr/>
        </p:nvSpPr>
        <p:spPr>
          <a:xfrm>
            <a:off x="6974536" y="3929462"/>
            <a:ext cx="2016224" cy="792088"/>
          </a:xfrm>
          <a:prstGeom prst="star16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1,47</a:t>
            </a:r>
          </a:p>
        </p:txBody>
      </p:sp>
    </p:spTree>
    <p:extLst>
      <p:ext uri="{BB962C8B-B14F-4D97-AF65-F5344CB8AC3E}">
        <p14:creationId xmlns:p14="http://schemas.microsoft.com/office/powerpoint/2010/main" val="1541140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8840"/>
            <a:ext cx="4572000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láček 1"/>
          <p:cNvSpPr/>
          <p:nvPr/>
        </p:nvSpPr>
        <p:spPr>
          <a:xfrm>
            <a:off x="3637919" y="466532"/>
            <a:ext cx="5256584" cy="1810340"/>
          </a:xfrm>
          <a:prstGeom prst="cloudCallout">
            <a:avLst>
              <a:gd name="adj1" fmla="val -53607"/>
              <a:gd name="adj2" fmla="val 125395"/>
            </a:avLst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Zapište zlomky jako desetinná čísla.            </a:t>
            </a:r>
          </a:p>
        </p:txBody>
      </p:sp>
    </p:spTree>
    <p:extLst>
      <p:ext uri="{BB962C8B-B14F-4D97-AF65-F5344CB8AC3E}">
        <p14:creationId xmlns:p14="http://schemas.microsoft.com/office/powerpoint/2010/main" val="275824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Skupina 66"/>
          <p:cNvGrpSpPr/>
          <p:nvPr/>
        </p:nvGrpSpPr>
        <p:grpSpPr>
          <a:xfrm>
            <a:off x="-14764" y="0"/>
            <a:ext cx="1025911" cy="6858000"/>
            <a:chOff x="-14764" y="0"/>
            <a:chExt cx="1025911" cy="68580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ovéPole 10"/>
                <p:cNvSpPr txBox="1"/>
                <p:nvPr/>
              </p:nvSpPr>
              <p:spPr>
                <a:xfrm>
                  <a:off x="-668" y="0"/>
                  <a:ext cx="1011815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𝟐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11" name="TextovéPole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668" y="0"/>
                  <a:ext cx="1011815" cy="756361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ovéPole 18"/>
                <p:cNvSpPr txBox="1"/>
                <p:nvPr/>
              </p:nvSpPr>
              <p:spPr>
                <a:xfrm>
                  <a:off x="-14757" y="1245656"/>
                  <a:ext cx="1011815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𝟕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19" name="TextovéPole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4757" y="1245656"/>
                  <a:ext cx="1011815" cy="75636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ovéPole 19"/>
                <p:cNvSpPr txBox="1"/>
                <p:nvPr/>
              </p:nvSpPr>
              <p:spPr>
                <a:xfrm>
                  <a:off x="-14757" y="3599306"/>
                  <a:ext cx="1011815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20" name="TextovéPole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4757" y="3599306"/>
                  <a:ext cx="1011815" cy="756361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ovéPole 20"/>
                <p:cNvSpPr txBox="1"/>
                <p:nvPr/>
              </p:nvSpPr>
              <p:spPr>
                <a:xfrm>
                  <a:off x="-14762" y="2409955"/>
                  <a:ext cx="1011815" cy="7646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𝟓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21" name="TextovéPole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4762" y="2409955"/>
                  <a:ext cx="1011815" cy="764633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ovéPole 21"/>
                <p:cNvSpPr txBox="1"/>
                <p:nvPr/>
              </p:nvSpPr>
              <p:spPr>
                <a:xfrm>
                  <a:off x="-14764" y="4824597"/>
                  <a:ext cx="1011815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𝟑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22" name="TextovéPole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4764" y="4824597"/>
                  <a:ext cx="1011815" cy="756361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ovéPole 22"/>
                <p:cNvSpPr txBox="1"/>
                <p:nvPr/>
              </p:nvSpPr>
              <p:spPr>
                <a:xfrm>
                  <a:off x="-14761" y="6101639"/>
                  <a:ext cx="1011815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𝟗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23" name="TextovéPole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4761" y="6101639"/>
                  <a:ext cx="1011815" cy="756361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8" name="Skupina 67"/>
          <p:cNvGrpSpPr/>
          <p:nvPr/>
        </p:nvGrpSpPr>
        <p:grpSpPr>
          <a:xfrm>
            <a:off x="2405050" y="-1"/>
            <a:ext cx="1213801" cy="6855371"/>
            <a:chOff x="2405050" y="-1"/>
            <a:chExt cx="1213801" cy="685537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ovéPole 27"/>
                <p:cNvSpPr txBox="1"/>
                <p:nvPr/>
              </p:nvSpPr>
              <p:spPr>
                <a:xfrm>
                  <a:off x="2419146" y="-1"/>
                  <a:ext cx="1011815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𝟏𝟖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28" name="TextovéPole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9146" y="-1"/>
                  <a:ext cx="1011815" cy="756361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ovéPole 34"/>
                <p:cNvSpPr txBox="1"/>
                <p:nvPr/>
              </p:nvSpPr>
              <p:spPr>
                <a:xfrm>
                  <a:off x="2405057" y="1245655"/>
                  <a:ext cx="1011815" cy="7912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𝟓𝟎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35" name="TextovéPole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05057" y="1245655"/>
                  <a:ext cx="1011815" cy="79124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ovéPole 35"/>
                <p:cNvSpPr txBox="1"/>
                <p:nvPr/>
              </p:nvSpPr>
              <p:spPr>
                <a:xfrm>
                  <a:off x="2405057" y="3599305"/>
                  <a:ext cx="1213794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𝟔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36" name="TextovéPole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05057" y="3599305"/>
                  <a:ext cx="1213794" cy="756361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ovéPole 36"/>
                <p:cNvSpPr txBox="1"/>
                <p:nvPr/>
              </p:nvSpPr>
              <p:spPr>
                <a:xfrm>
                  <a:off x="2405052" y="2409954"/>
                  <a:ext cx="1011815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𝟑𝟔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37" name="TextovéPole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05052" y="2409954"/>
                  <a:ext cx="1011815" cy="756361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ovéPole 37"/>
                <p:cNvSpPr txBox="1"/>
                <p:nvPr/>
              </p:nvSpPr>
              <p:spPr>
                <a:xfrm>
                  <a:off x="2405050" y="4824596"/>
                  <a:ext cx="1213794" cy="754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𝟒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38" name="TextovéPole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05050" y="4824596"/>
                  <a:ext cx="1213794" cy="754887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ovéPole 38"/>
                <p:cNvSpPr txBox="1"/>
                <p:nvPr/>
              </p:nvSpPr>
              <p:spPr>
                <a:xfrm>
                  <a:off x="2405053" y="6101638"/>
                  <a:ext cx="1213794" cy="7537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𝟕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39" name="TextovéPole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05053" y="6101638"/>
                  <a:ext cx="1213794" cy="7537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9" name="Skupina 68"/>
          <p:cNvGrpSpPr/>
          <p:nvPr/>
        </p:nvGrpSpPr>
        <p:grpSpPr>
          <a:xfrm>
            <a:off x="4731147" y="-44399"/>
            <a:ext cx="1227890" cy="6858000"/>
            <a:chOff x="4731147" y="-44399"/>
            <a:chExt cx="1227890" cy="68580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ovéPole 40"/>
                <p:cNvSpPr txBox="1"/>
                <p:nvPr/>
              </p:nvSpPr>
              <p:spPr>
                <a:xfrm>
                  <a:off x="4745243" y="-44399"/>
                  <a:ext cx="1213794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𝟔𝟕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41" name="TextovéPole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45243" y="-44399"/>
                  <a:ext cx="1213794" cy="756361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ovéPole 47"/>
                <p:cNvSpPr txBox="1"/>
                <p:nvPr/>
              </p:nvSpPr>
              <p:spPr>
                <a:xfrm>
                  <a:off x="4731154" y="1201257"/>
                  <a:ext cx="1213794" cy="7646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𝟏𝟓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48" name="TextovéPole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31154" y="1201257"/>
                  <a:ext cx="1213794" cy="764633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ovéPole 48"/>
                <p:cNvSpPr txBox="1"/>
                <p:nvPr/>
              </p:nvSpPr>
              <p:spPr>
                <a:xfrm>
                  <a:off x="4731154" y="3554907"/>
                  <a:ext cx="1213794" cy="7646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𝟏𝟓𝟖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49" name="TextovéPole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31154" y="3554907"/>
                  <a:ext cx="1213794" cy="764633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ovéPole 49"/>
                <p:cNvSpPr txBox="1"/>
                <p:nvPr/>
              </p:nvSpPr>
              <p:spPr>
                <a:xfrm>
                  <a:off x="4731149" y="2365556"/>
                  <a:ext cx="1213794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𝟕𝟎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50" name="TextovéPole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31149" y="2365556"/>
                  <a:ext cx="1213794" cy="756361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ovéPole 50"/>
                <p:cNvSpPr txBox="1"/>
                <p:nvPr/>
              </p:nvSpPr>
              <p:spPr>
                <a:xfrm>
                  <a:off x="4731147" y="4780198"/>
                  <a:ext cx="1213794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𝟏𝟑𝟎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51" name="TextovéPole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31147" y="4780198"/>
                  <a:ext cx="1213794" cy="756361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ovéPole 51"/>
                <p:cNvSpPr txBox="1"/>
                <p:nvPr/>
              </p:nvSpPr>
              <p:spPr>
                <a:xfrm>
                  <a:off x="4731150" y="6057240"/>
                  <a:ext cx="1213794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𝟒𝟐𝟎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52" name="TextovéPole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31150" y="6057240"/>
                  <a:ext cx="1213794" cy="756361"/>
                </a:xfrm>
                <a:prstGeom prst="rect">
                  <a:avLst/>
                </a:prstGeom>
                <a:blipFill rotWithShape="1"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0" name="Skupina 69"/>
          <p:cNvGrpSpPr/>
          <p:nvPr/>
        </p:nvGrpSpPr>
        <p:grpSpPr>
          <a:xfrm>
            <a:off x="7306185" y="-17470"/>
            <a:ext cx="1213801" cy="6858000"/>
            <a:chOff x="7306185" y="-17470"/>
            <a:chExt cx="1213801" cy="68580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ovéPole 54"/>
                <p:cNvSpPr txBox="1"/>
                <p:nvPr/>
              </p:nvSpPr>
              <p:spPr>
                <a:xfrm>
                  <a:off x="7320281" y="-17470"/>
                  <a:ext cx="1011815" cy="754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𝟒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55" name="TextovéPole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20281" y="-17470"/>
                  <a:ext cx="1011815" cy="754887"/>
                </a:xfrm>
                <a:prstGeom prst="rect">
                  <a:avLst/>
                </a:prstGeom>
                <a:blipFill rotWithShape="1"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ovéPole 61"/>
                <p:cNvSpPr txBox="1"/>
                <p:nvPr/>
              </p:nvSpPr>
              <p:spPr>
                <a:xfrm>
                  <a:off x="7306192" y="1228186"/>
                  <a:ext cx="1213794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𝟑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62" name="TextovéPole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6192" y="1228186"/>
                  <a:ext cx="1213794" cy="756361"/>
                </a:xfrm>
                <a:prstGeom prst="rect">
                  <a:avLst/>
                </a:prstGeom>
                <a:blipFill rotWithShape="1"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ovéPole 62"/>
                <p:cNvSpPr txBox="1"/>
                <p:nvPr/>
              </p:nvSpPr>
              <p:spPr>
                <a:xfrm>
                  <a:off x="7306192" y="3581836"/>
                  <a:ext cx="1213794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𝟏𝟗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63" name="TextovéPole 6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6192" y="3581836"/>
                  <a:ext cx="1213794" cy="756361"/>
                </a:xfrm>
                <a:prstGeom prst="rect">
                  <a:avLst/>
                </a:prstGeom>
                <a:blipFill rotWithShape="1"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ovéPole 63"/>
                <p:cNvSpPr txBox="1"/>
                <p:nvPr/>
              </p:nvSpPr>
              <p:spPr>
                <a:xfrm>
                  <a:off x="7306187" y="2392485"/>
                  <a:ext cx="1011815" cy="7646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𝟐𝟓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64" name="TextovéPole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6187" y="2392485"/>
                  <a:ext cx="1011815" cy="764633"/>
                </a:xfrm>
                <a:prstGeom prst="rect">
                  <a:avLst/>
                </a:prstGeom>
                <a:blipFill rotWithShape="1"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ovéPole 64"/>
                <p:cNvSpPr txBox="1"/>
                <p:nvPr/>
              </p:nvSpPr>
              <p:spPr>
                <a:xfrm>
                  <a:off x="7306185" y="4807127"/>
                  <a:ext cx="1213794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𝟐𝟕𝟔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65" name="TextovéPole 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6185" y="4807127"/>
                  <a:ext cx="1213794" cy="756361"/>
                </a:xfrm>
                <a:prstGeom prst="rect">
                  <a:avLst/>
                </a:prstGeom>
                <a:blipFill rotWithShape="1">
                  <a:blip r:embed="rId2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ovéPole 65"/>
                <p:cNvSpPr txBox="1"/>
                <p:nvPr/>
              </p:nvSpPr>
              <p:spPr>
                <a:xfrm>
                  <a:off x="7306188" y="6084169"/>
                  <a:ext cx="1213794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66" name="TextovéPole 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6188" y="6084169"/>
                  <a:ext cx="1213794" cy="756361"/>
                </a:xfrm>
                <a:prstGeom prst="rect">
                  <a:avLst/>
                </a:prstGeom>
                <a:blipFill rotWithShape="1">
                  <a:blip r:embed="rId2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901450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827584" y="188324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0,2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827584" y="5016193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0,3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824377" y="3770498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0,1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824376" y="6334780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0,9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827584" y="1438461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0,7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824378" y="2567989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0,5</a:t>
            </a:r>
          </a:p>
        </p:txBody>
      </p:sp>
      <p:grpSp>
        <p:nvGrpSpPr>
          <p:cNvPr id="67" name="Skupina 66"/>
          <p:cNvGrpSpPr/>
          <p:nvPr/>
        </p:nvGrpSpPr>
        <p:grpSpPr>
          <a:xfrm>
            <a:off x="-14764" y="0"/>
            <a:ext cx="1025911" cy="6858000"/>
            <a:chOff x="-14764" y="0"/>
            <a:chExt cx="1025911" cy="68580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ovéPole 10"/>
                <p:cNvSpPr txBox="1"/>
                <p:nvPr/>
              </p:nvSpPr>
              <p:spPr>
                <a:xfrm>
                  <a:off x="-668" y="0"/>
                  <a:ext cx="1011815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𝟐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11" name="TextovéPole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668" y="0"/>
                  <a:ext cx="1011815" cy="756361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ovéPole 18"/>
                <p:cNvSpPr txBox="1"/>
                <p:nvPr/>
              </p:nvSpPr>
              <p:spPr>
                <a:xfrm>
                  <a:off x="-14757" y="1245656"/>
                  <a:ext cx="1011815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𝟕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19" name="TextovéPole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4757" y="1245656"/>
                  <a:ext cx="1011815" cy="75636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ovéPole 19"/>
                <p:cNvSpPr txBox="1"/>
                <p:nvPr/>
              </p:nvSpPr>
              <p:spPr>
                <a:xfrm>
                  <a:off x="-14757" y="3599306"/>
                  <a:ext cx="1011815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20" name="TextovéPole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4757" y="3599306"/>
                  <a:ext cx="1011815" cy="756361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ovéPole 20"/>
                <p:cNvSpPr txBox="1"/>
                <p:nvPr/>
              </p:nvSpPr>
              <p:spPr>
                <a:xfrm>
                  <a:off x="-14762" y="2409955"/>
                  <a:ext cx="1011815" cy="7646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𝟓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21" name="TextovéPole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4762" y="2409955"/>
                  <a:ext cx="1011815" cy="764633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ovéPole 21"/>
                <p:cNvSpPr txBox="1"/>
                <p:nvPr/>
              </p:nvSpPr>
              <p:spPr>
                <a:xfrm>
                  <a:off x="-14764" y="4824597"/>
                  <a:ext cx="1011815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𝟑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22" name="TextovéPole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4764" y="4824597"/>
                  <a:ext cx="1011815" cy="756361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ovéPole 22"/>
                <p:cNvSpPr txBox="1"/>
                <p:nvPr/>
              </p:nvSpPr>
              <p:spPr>
                <a:xfrm>
                  <a:off x="-14761" y="6101639"/>
                  <a:ext cx="1011815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𝟗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23" name="TextovéPole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4761" y="6101639"/>
                  <a:ext cx="1011815" cy="756361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9" name="TextovéPole 28"/>
          <p:cNvSpPr txBox="1"/>
          <p:nvPr/>
        </p:nvSpPr>
        <p:spPr>
          <a:xfrm>
            <a:off x="3400407" y="188323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1,8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3400407" y="5016192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0,04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3400408" y="3770497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0,06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3397803" y="6334779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0,07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3416867" y="1412491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5,0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3416872" y="2598697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3,6</a:t>
            </a:r>
          </a:p>
        </p:txBody>
      </p:sp>
      <p:grpSp>
        <p:nvGrpSpPr>
          <p:cNvPr id="68" name="Skupina 67"/>
          <p:cNvGrpSpPr/>
          <p:nvPr/>
        </p:nvGrpSpPr>
        <p:grpSpPr>
          <a:xfrm>
            <a:off x="2405050" y="-1"/>
            <a:ext cx="1213801" cy="6855371"/>
            <a:chOff x="2405050" y="-1"/>
            <a:chExt cx="1213801" cy="685537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ovéPole 27"/>
                <p:cNvSpPr txBox="1"/>
                <p:nvPr/>
              </p:nvSpPr>
              <p:spPr>
                <a:xfrm>
                  <a:off x="2419146" y="-1"/>
                  <a:ext cx="1011815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𝟏𝟖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28" name="TextovéPole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9146" y="-1"/>
                  <a:ext cx="1011815" cy="756361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ovéPole 34"/>
                <p:cNvSpPr txBox="1"/>
                <p:nvPr/>
              </p:nvSpPr>
              <p:spPr>
                <a:xfrm>
                  <a:off x="2405057" y="1245655"/>
                  <a:ext cx="1011815" cy="7912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𝟓𝟎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35" name="TextovéPole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05057" y="1245655"/>
                  <a:ext cx="1011815" cy="79124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ovéPole 35"/>
                <p:cNvSpPr txBox="1"/>
                <p:nvPr/>
              </p:nvSpPr>
              <p:spPr>
                <a:xfrm>
                  <a:off x="2405057" y="3599305"/>
                  <a:ext cx="1213794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𝟔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36" name="TextovéPole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05057" y="3599305"/>
                  <a:ext cx="1213794" cy="756361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ovéPole 36"/>
                <p:cNvSpPr txBox="1"/>
                <p:nvPr/>
              </p:nvSpPr>
              <p:spPr>
                <a:xfrm>
                  <a:off x="2405052" y="2409954"/>
                  <a:ext cx="1011815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𝟑𝟔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37" name="TextovéPole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05052" y="2409954"/>
                  <a:ext cx="1011815" cy="756361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ovéPole 37"/>
                <p:cNvSpPr txBox="1"/>
                <p:nvPr/>
              </p:nvSpPr>
              <p:spPr>
                <a:xfrm>
                  <a:off x="2405050" y="4824596"/>
                  <a:ext cx="1213794" cy="754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𝟒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38" name="TextovéPole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05050" y="4824596"/>
                  <a:ext cx="1213794" cy="754887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ovéPole 38"/>
                <p:cNvSpPr txBox="1"/>
                <p:nvPr/>
              </p:nvSpPr>
              <p:spPr>
                <a:xfrm>
                  <a:off x="2405053" y="6101638"/>
                  <a:ext cx="1213794" cy="7537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𝟕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39" name="TextovéPole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05053" y="6101638"/>
                  <a:ext cx="1213794" cy="7537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2" name="TextovéPole 41"/>
          <p:cNvSpPr txBox="1"/>
          <p:nvPr/>
        </p:nvSpPr>
        <p:spPr>
          <a:xfrm>
            <a:off x="5742962" y="143925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0,67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5725044" y="4971794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1,3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5721831" y="3726099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1,58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5748688" y="6290381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4,2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5742969" y="1394062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0,15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5739756" y="2530661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0,7</a:t>
            </a:r>
          </a:p>
        </p:txBody>
      </p:sp>
      <p:grpSp>
        <p:nvGrpSpPr>
          <p:cNvPr id="69" name="Skupina 68"/>
          <p:cNvGrpSpPr/>
          <p:nvPr/>
        </p:nvGrpSpPr>
        <p:grpSpPr>
          <a:xfrm>
            <a:off x="4731147" y="-44399"/>
            <a:ext cx="1227890" cy="6858000"/>
            <a:chOff x="4731147" y="-44399"/>
            <a:chExt cx="1227890" cy="68580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ovéPole 40"/>
                <p:cNvSpPr txBox="1"/>
                <p:nvPr/>
              </p:nvSpPr>
              <p:spPr>
                <a:xfrm>
                  <a:off x="4745243" y="-44399"/>
                  <a:ext cx="1213794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𝟔𝟕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41" name="TextovéPole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45243" y="-44399"/>
                  <a:ext cx="1213794" cy="756361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ovéPole 47"/>
                <p:cNvSpPr txBox="1"/>
                <p:nvPr/>
              </p:nvSpPr>
              <p:spPr>
                <a:xfrm>
                  <a:off x="4731154" y="1201257"/>
                  <a:ext cx="1213794" cy="7646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𝟏𝟓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48" name="TextovéPole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31154" y="1201257"/>
                  <a:ext cx="1213794" cy="764633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ovéPole 48"/>
                <p:cNvSpPr txBox="1"/>
                <p:nvPr/>
              </p:nvSpPr>
              <p:spPr>
                <a:xfrm>
                  <a:off x="4731154" y="3554907"/>
                  <a:ext cx="1213794" cy="7646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𝟏𝟓𝟖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49" name="TextovéPole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31154" y="3554907"/>
                  <a:ext cx="1213794" cy="764633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ovéPole 49"/>
                <p:cNvSpPr txBox="1"/>
                <p:nvPr/>
              </p:nvSpPr>
              <p:spPr>
                <a:xfrm>
                  <a:off x="4731149" y="2365556"/>
                  <a:ext cx="1213794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𝟕𝟎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50" name="TextovéPole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31149" y="2365556"/>
                  <a:ext cx="1213794" cy="756361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ovéPole 50"/>
                <p:cNvSpPr txBox="1"/>
                <p:nvPr/>
              </p:nvSpPr>
              <p:spPr>
                <a:xfrm>
                  <a:off x="4731147" y="4780198"/>
                  <a:ext cx="1213794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𝟏𝟑𝟎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51" name="TextovéPole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31147" y="4780198"/>
                  <a:ext cx="1213794" cy="756361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ovéPole 51"/>
                <p:cNvSpPr txBox="1"/>
                <p:nvPr/>
              </p:nvSpPr>
              <p:spPr>
                <a:xfrm>
                  <a:off x="4731150" y="6057240"/>
                  <a:ext cx="1213794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𝟒𝟐𝟎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52" name="TextovéPole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31150" y="6057240"/>
                  <a:ext cx="1213794" cy="756361"/>
                </a:xfrm>
                <a:prstGeom prst="rect">
                  <a:avLst/>
                </a:prstGeom>
                <a:blipFill rotWithShape="1"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6" name="TextovéPole 55"/>
          <p:cNvSpPr txBox="1"/>
          <p:nvPr/>
        </p:nvSpPr>
        <p:spPr>
          <a:xfrm>
            <a:off x="8345009" y="145272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0,4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8301542" y="4998723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2,76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8301543" y="3753028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0,19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8298938" y="6317310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0,01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8332096" y="1412491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0,03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8347820" y="2530661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2,5</a:t>
            </a:r>
          </a:p>
        </p:txBody>
      </p:sp>
      <p:grpSp>
        <p:nvGrpSpPr>
          <p:cNvPr id="70" name="Skupina 69"/>
          <p:cNvGrpSpPr/>
          <p:nvPr/>
        </p:nvGrpSpPr>
        <p:grpSpPr>
          <a:xfrm>
            <a:off x="7306185" y="-17470"/>
            <a:ext cx="1213801" cy="6858000"/>
            <a:chOff x="7306185" y="-17470"/>
            <a:chExt cx="1213801" cy="68580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ovéPole 54"/>
                <p:cNvSpPr txBox="1"/>
                <p:nvPr/>
              </p:nvSpPr>
              <p:spPr>
                <a:xfrm>
                  <a:off x="7320281" y="-17470"/>
                  <a:ext cx="1011815" cy="754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𝟒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55" name="TextovéPole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20281" y="-17470"/>
                  <a:ext cx="1011815" cy="754887"/>
                </a:xfrm>
                <a:prstGeom prst="rect">
                  <a:avLst/>
                </a:prstGeom>
                <a:blipFill rotWithShape="1"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ovéPole 61"/>
                <p:cNvSpPr txBox="1"/>
                <p:nvPr/>
              </p:nvSpPr>
              <p:spPr>
                <a:xfrm>
                  <a:off x="7306192" y="1228186"/>
                  <a:ext cx="1213794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𝟑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62" name="TextovéPole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6192" y="1228186"/>
                  <a:ext cx="1213794" cy="756361"/>
                </a:xfrm>
                <a:prstGeom prst="rect">
                  <a:avLst/>
                </a:prstGeom>
                <a:blipFill rotWithShape="1"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ovéPole 62"/>
                <p:cNvSpPr txBox="1"/>
                <p:nvPr/>
              </p:nvSpPr>
              <p:spPr>
                <a:xfrm>
                  <a:off x="7306192" y="3581836"/>
                  <a:ext cx="1213794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𝟏𝟗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63" name="TextovéPole 6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6192" y="3581836"/>
                  <a:ext cx="1213794" cy="756361"/>
                </a:xfrm>
                <a:prstGeom prst="rect">
                  <a:avLst/>
                </a:prstGeom>
                <a:blipFill rotWithShape="1"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ovéPole 63"/>
                <p:cNvSpPr txBox="1"/>
                <p:nvPr/>
              </p:nvSpPr>
              <p:spPr>
                <a:xfrm>
                  <a:off x="7306187" y="2392485"/>
                  <a:ext cx="1011815" cy="7646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𝟐𝟓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64" name="TextovéPole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6187" y="2392485"/>
                  <a:ext cx="1011815" cy="764633"/>
                </a:xfrm>
                <a:prstGeom prst="rect">
                  <a:avLst/>
                </a:prstGeom>
                <a:blipFill rotWithShape="1"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ovéPole 64"/>
                <p:cNvSpPr txBox="1"/>
                <p:nvPr/>
              </p:nvSpPr>
              <p:spPr>
                <a:xfrm>
                  <a:off x="7306185" y="4807127"/>
                  <a:ext cx="1213794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𝟐𝟕𝟔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65" name="TextovéPole 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6185" y="4807127"/>
                  <a:ext cx="1213794" cy="756361"/>
                </a:xfrm>
                <a:prstGeom prst="rect">
                  <a:avLst/>
                </a:prstGeom>
                <a:blipFill rotWithShape="1">
                  <a:blip r:embed="rId2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ovéPole 65"/>
                <p:cNvSpPr txBox="1"/>
                <p:nvPr/>
              </p:nvSpPr>
              <p:spPr>
                <a:xfrm>
                  <a:off x="7306188" y="6084169"/>
                  <a:ext cx="1213794" cy="756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sz="3600" b="1" i="1" smtClean="0">
                                    <a:latin typeface="Cambria Math"/>
                                  </a:rPr>
                                  <m:t>𝟏𝟎𝟎</m:t>
                                </m:r>
                              </m:den>
                            </m:f>
                            <m:r>
                              <a:rPr lang="cs-CZ" sz="3600" b="1" i="1" smtClean="0">
                                <a:latin typeface="Cambria Math"/>
                              </a:rPr>
                              <m:t> =</m:t>
                            </m:r>
                          </m:e>
                        </m:box>
                      </m:oMath>
                    </m:oMathPara>
                  </a14:m>
                  <a:endParaRPr lang="cs-CZ" sz="3600" b="1" dirty="0"/>
                </a:p>
              </p:txBody>
            </p:sp>
          </mc:Choice>
          <mc:Fallback xmlns="">
            <p:sp>
              <p:nvSpPr>
                <p:cNvPr id="66" name="TextovéPole 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6188" y="6084169"/>
                  <a:ext cx="1213794" cy="756361"/>
                </a:xfrm>
                <a:prstGeom prst="rect">
                  <a:avLst/>
                </a:prstGeom>
                <a:blipFill rotWithShape="1">
                  <a:blip r:embed="rId2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552515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29" grpId="0"/>
      <p:bldP spid="30" grpId="0"/>
      <p:bldP spid="31" grpId="0"/>
      <p:bldP spid="32" grpId="0"/>
      <p:bldP spid="33" grpId="0"/>
      <p:bldP spid="34" grpId="0"/>
      <p:bldP spid="42" grpId="0"/>
      <p:bldP spid="43" grpId="0"/>
      <p:bldP spid="44" grpId="0"/>
      <p:bldP spid="45" grpId="0"/>
      <p:bldP spid="46" grpId="0"/>
      <p:bldP spid="47" grpId="0"/>
      <p:bldP spid="56" grpId="0"/>
      <p:bldP spid="57" grpId="0"/>
      <p:bldP spid="58" grpId="0"/>
      <p:bldP spid="59" grpId="0"/>
      <p:bldP spid="60" grpId="0"/>
      <p:bldP spid="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láček 2"/>
          <p:cNvSpPr/>
          <p:nvPr/>
        </p:nvSpPr>
        <p:spPr>
          <a:xfrm>
            <a:off x="394308" y="260648"/>
            <a:ext cx="5256584" cy="3096344"/>
          </a:xfrm>
          <a:prstGeom prst="cloudCallout">
            <a:avLst>
              <a:gd name="adj1" fmla="val 62626"/>
              <a:gd name="adj2" fmla="val 53143"/>
            </a:avLst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Řekni, jak zapíšeš desetinným číslem vybarvenou i nevybarvenou část obrazce.</a:t>
            </a:r>
          </a:p>
        </p:txBody>
      </p:sp>
      <p:sp>
        <p:nvSpPr>
          <p:cNvPr id="4" name="Obláček 3"/>
          <p:cNvSpPr/>
          <p:nvPr/>
        </p:nvSpPr>
        <p:spPr>
          <a:xfrm>
            <a:off x="411254" y="3573016"/>
            <a:ext cx="4712568" cy="1862189"/>
          </a:xfrm>
          <a:prstGeom prst="cloudCallout">
            <a:avLst>
              <a:gd name="adj1" fmla="val 76565"/>
              <a:gd name="adj2" fmla="val -42759"/>
            </a:avLst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Dotkni se tabule </a:t>
            </a:r>
          </a:p>
          <a:p>
            <a:pPr algn="ctr"/>
            <a:r>
              <a:rPr lang="cs-CZ" sz="2800" b="1" dirty="0">
                <a:solidFill>
                  <a:schemeClr val="tx1"/>
                </a:solidFill>
              </a:rPr>
              <a:t>a objeví se správné desetinné číslo.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048" y="2070988"/>
            <a:ext cx="3707904" cy="3806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3769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874622"/>
              </p:ext>
            </p:extLst>
          </p:nvPr>
        </p:nvGraphicFramePr>
        <p:xfrm>
          <a:off x="899592" y="188640"/>
          <a:ext cx="2700000" cy="10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138428"/>
              </p:ext>
            </p:extLst>
          </p:nvPr>
        </p:nvGraphicFramePr>
        <p:xfrm>
          <a:off x="5652120" y="188640"/>
          <a:ext cx="2700000" cy="1080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509819"/>
              </p:ext>
            </p:extLst>
          </p:nvPr>
        </p:nvGraphicFramePr>
        <p:xfrm>
          <a:off x="4139952" y="1844824"/>
          <a:ext cx="4250920" cy="7920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0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0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819403"/>
              </p:ext>
            </p:extLst>
          </p:nvPr>
        </p:nvGraphicFramePr>
        <p:xfrm>
          <a:off x="323528" y="2924944"/>
          <a:ext cx="3672000" cy="36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79512" y="215062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0,1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004048" y="476672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0,1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668344" y="2636912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0,1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995936" y="6158553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0,01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995936" y="4221088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0,99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508104" y="2613194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0,9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876256" y="1231174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0,9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051720" y="1213328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0,9</a:t>
            </a:r>
          </a:p>
        </p:txBody>
      </p:sp>
    </p:spTree>
    <p:extLst>
      <p:ext uri="{BB962C8B-B14F-4D97-AF65-F5344CB8AC3E}">
        <p14:creationId xmlns:p14="http://schemas.microsoft.com/office/powerpoint/2010/main" val="2467395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127080"/>
              </p:ext>
            </p:extLst>
          </p:nvPr>
        </p:nvGraphicFramePr>
        <p:xfrm>
          <a:off x="107504" y="188640"/>
          <a:ext cx="2700000" cy="10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763688" y="126876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0,6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23528" y="126876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0,4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595484"/>
              </p:ext>
            </p:extLst>
          </p:nvPr>
        </p:nvGraphicFramePr>
        <p:xfrm>
          <a:off x="3193947" y="188640"/>
          <a:ext cx="2700000" cy="10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255303"/>
              </p:ext>
            </p:extLst>
          </p:nvPr>
        </p:nvGraphicFramePr>
        <p:xfrm>
          <a:off x="6300192" y="188640"/>
          <a:ext cx="2700000" cy="10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8172400" y="126876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0,5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660231" y="126876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0,5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644008" y="126876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0,8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183319" y="126876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0,2</a:t>
            </a:r>
          </a:p>
        </p:txBody>
      </p:sp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888233"/>
              </p:ext>
            </p:extLst>
          </p:nvPr>
        </p:nvGraphicFramePr>
        <p:xfrm>
          <a:off x="112966" y="2576651"/>
          <a:ext cx="2700000" cy="1080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6335"/>
              </p:ext>
            </p:extLst>
          </p:nvPr>
        </p:nvGraphicFramePr>
        <p:xfrm>
          <a:off x="3183319" y="2564904"/>
          <a:ext cx="2700000" cy="1080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641809"/>
              </p:ext>
            </p:extLst>
          </p:nvPr>
        </p:nvGraphicFramePr>
        <p:xfrm>
          <a:off x="6272267" y="2564904"/>
          <a:ext cx="2700000" cy="1080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7852440" y="3656904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0,6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6573121" y="3645024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0,4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364087" y="3645024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0,1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4066278" y="3656904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0,9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2083646" y="3656904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0,3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99270" y="3645024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0,7</a:t>
            </a:r>
          </a:p>
        </p:txBody>
      </p:sp>
      <p:graphicFrame>
        <p:nvGraphicFramePr>
          <p:cNvPr id="33" name="Tabulka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942587"/>
              </p:ext>
            </p:extLst>
          </p:nvPr>
        </p:nvGraphicFramePr>
        <p:xfrm>
          <a:off x="135317" y="5085184"/>
          <a:ext cx="4250920" cy="7920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0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0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4" name="Tabulka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581927"/>
              </p:ext>
            </p:extLst>
          </p:nvPr>
        </p:nvGraphicFramePr>
        <p:xfrm>
          <a:off x="4706197" y="5085184"/>
          <a:ext cx="4250920" cy="7920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0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0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5" name="TextovéPole 34"/>
          <p:cNvSpPr txBox="1"/>
          <p:nvPr/>
        </p:nvSpPr>
        <p:spPr>
          <a:xfrm>
            <a:off x="7208182" y="5877272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0,7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4860032" y="5876964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0,3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3659964" y="5876964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0,2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1306047" y="5877272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0,8</a:t>
            </a:r>
          </a:p>
        </p:txBody>
      </p:sp>
    </p:spTree>
    <p:extLst>
      <p:ext uri="{BB962C8B-B14F-4D97-AF65-F5344CB8AC3E}">
        <p14:creationId xmlns:p14="http://schemas.microsoft.com/office/powerpoint/2010/main" val="2229860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12" grpId="0"/>
      <p:bldP spid="13" grpId="0"/>
      <p:bldP spid="17" grpId="0"/>
      <p:bldP spid="18" grpId="0"/>
      <p:bldP spid="19" grpId="0"/>
      <p:bldP spid="20" grpId="0"/>
      <p:bldP spid="21" grpId="0"/>
      <p:bldP spid="22" grpId="0"/>
      <p:bldP spid="35" grpId="0"/>
      <p:bldP spid="36" grpId="0"/>
      <p:bldP spid="37" grpId="0"/>
      <p:bldP spid="38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4608</TotalTime>
  <Words>466</Words>
  <Application>Microsoft Office PowerPoint</Application>
  <PresentationFormat>Předvádění na obrazovce (4:3)</PresentationFormat>
  <Paragraphs>373</Paragraphs>
  <Slides>19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Cambria Math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Romana Zikmundová</dc:creator>
  <cp:lastModifiedBy>Milena Tuzarová</cp:lastModifiedBy>
  <cp:revision>50</cp:revision>
  <dcterms:created xsi:type="dcterms:W3CDTF">2013-01-21T18:36:09Z</dcterms:created>
  <dcterms:modified xsi:type="dcterms:W3CDTF">2025-03-23T19:25:22Z</dcterms:modified>
</cp:coreProperties>
</file>