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669088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5CDC3F-2427-419C-ABB3-91DA6ABC4F73}" type="datetimeFigureOut">
              <a:rPr lang="cs-CZ" smtClean="0"/>
              <a:t>21.02.2025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7D4631-D22F-4D55-9C98-C57206C810B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6A96-EE85-4C72-9D1E-36C15CDF1DFD}" type="datetimeFigureOut">
              <a:rPr lang="cs-CZ" smtClean="0"/>
              <a:pPr/>
              <a:t>21.02.2025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FB7D-F399-459F-B70D-F1A695C7FD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6A96-EE85-4C72-9D1E-36C15CDF1DFD}" type="datetimeFigureOut">
              <a:rPr lang="cs-CZ" smtClean="0"/>
              <a:pPr/>
              <a:t>21.02.2025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FB7D-F399-459F-B70D-F1A695C7FD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6A96-EE85-4C72-9D1E-36C15CDF1DFD}" type="datetimeFigureOut">
              <a:rPr lang="cs-CZ" smtClean="0"/>
              <a:pPr/>
              <a:t>21.02.2025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FB7D-F399-459F-B70D-F1A695C7FD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6A96-EE85-4C72-9D1E-36C15CDF1DFD}" type="datetimeFigureOut">
              <a:rPr lang="cs-CZ" smtClean="0"/>
              <a:pPr/>
              <a:t>21.02.2025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FB7D-F399-459F-B70D-F1A695C7FD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6A96-EE85-4C72-9D1E-36C15CDF1DFD}" type="datetimeFigureOut">
              <a:rPr lang="cs-CZ" smtClean="0"/>
              <a:pPr/>
              <a:t>21.02.2025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FB7D-F399-459F-B70D-F1A695C7FD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6A96-EE85-4C72-9D1E-36C15CDF1DFD}" type="datetimeFigureOut">
              <a:rPr lang="cs-CZ" smtClean="0"/>
              <a:pPr/>
              <a:t>21.02.2025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FB7D-F399-459F-B70D-F1A695C7FD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6A96-EE85-4C72-9D1E-36C15CDF1DFD}" type="datetimeFigureOut">
              <a:rPr lang="cs-CZ" smtClean="0"/>
              <a:pPr/>
              <a:t>21.02.2025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FB7D-F399-459F-B70D-F1A695C7FD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6A96-EE85-4C72-9D1E-36C15CDF1DFD}" type="datetimeFigureOut">
              <a:rPr lang="cs-CZ" smtClean="0"/>
              <a:pPr/>
              <a:t>21.02.2025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FB7D-F399-459F-B70D-F1A695C7FD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6A96-EE85-4C72-9D1E-36C15CDF1DFD}" type="datetimeFigureOut">
              <a:rPr lang="cs-CZ" smtClean="0"/>
              <a:pPr/>
              <a:t>21.02.2025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FB7D-F399-459F-B70D-F1A695C7FD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6A96-EE85-4C72-9D1E-36C15CDF1DFD}" type="datetimeFigureOut">
              <a:rPr lang="cs-CZ" smtClean="0"/>
              <a:pPr/>
              <a:t>21.02.2025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FB7D-F399-459F-B70D-F1A695C7FD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6A96-EE85-4C72-9D1E-36C15CDF1DFD}" type="datetimeFigureOut">
              <a:rPr lang="cs-CZ" smtClean="0"/>
              <a:pPr/>
              <a:t>21.02.2025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FB7D-F399-459F-B70D-F1A695C7FD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86A96-EE85-4C72-9D1E-36C15CDF1DFD}" type="datetimeFigureOut">
              <a:rPr lang="cs-CZ" smtClean="0"/>
              <a:pPr/>
              <a:t>21.02.2025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0FB7D-F399-459F-B70D-F1A695C7FDA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 sz="5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Obsah, jednotky obsahu</a:t>
            </a:r>
            <a:br>
              <a:rPr lang="cs-CZ" sz="5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0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ročník</a:t>
            </a:r>
            <a:endParaRPr lang="cs-CZ" sz="54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548680"/>
            <a:ext cx="8064896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Převáděj: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79512" y="980728"/>
            <a:ext cx="43559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dirty="0"/>
              <a:t>29 km =		a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17 a =			m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30 ha =			m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5 km =			ha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2 km =			   m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14 ha =			a		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788024" y="980728"/>
            <a:ext cx="43559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dirty="0"/>
              <a:t>120 000 a =		     km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3 800 a =	     	     ha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1 800 m =		     a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1 200 a =		     ha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1 100 ha =		     km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90 000 m =		     ha		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203848" y="1628800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2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55576" y="2708920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2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49638" y="3249637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2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611560" y="105273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        2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3131840" y="213285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2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3347864" y="321297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2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5724128" y="213285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2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5868144" y="3789040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2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8284096" y="1052736"/>
            <a:ext cx="1719808" cy="316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2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8244408" y="321297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2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1763688" y="1124744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accent6">
                    <a:lumMod val="50000"/>
                  </a:schemeClr>
                </a:solidFill>
              </a:rPr>
              <a:t>290 000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1763688" y="1628800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accent6">
                    <a:lumMod val="50000"/>
                  </a:schemeClr>
                </a:solidFill>
              </a:rPr>
              <a:t>1 700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1763688" y="2204864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accent6">
                    <a:lumMod val="50000"/>
                  </a:schemeClr>
                </a:solidFill>
              </a:rPr>
              <a:t>300 000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1763688" y="3861048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accent6">
                    <a:lumMod val="50000"/>
                  </a:schemeClr>
                </a:solidFill>
              </a:rPr>
              <a:t>1 400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1763688" y="3356992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accent6">
                    <a:lumMod val="50000"/>
                  </a:schemeClr>
                </a:solidFill>
              </a:rPr>
              <a:t>2 000 </a:t>
            </a:r>
            <a:r>
              <a:rPr lang="cs-CZ" sz="2000" b="1" dirty="0" err="1">
                <a:solidFill>
                  <a:schemeClr val="accent6">
                    <a:lumMod val="50000"/>
                  </a:schemeClr>
                </a:solidFill>
              </a:rPr>
              <a:t>000</a:t>
            </a:r>
            <a:endParaRPr lang="cs-CZ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1763688" y="2780928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accent6">
                    <a:lumMod val="50000"/>
                  </a:schemeClr>
                </a:solidFill>
              </a:rPr>
              <a:t>500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6876256" y="1196752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accent6">
                    <a:lumMod val="50000"/>
                  </a:schemeClr>
                </a:solidFill>
              </a:rPr>
              <a:t>12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6876256" y="170080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accent6">
                    <a:lumMod val="50000"/>
                  </a:schemeClr>
                </a:solidFill>
              </a:rPr>
              <a:t>38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6876256" y="2276872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accent6">
                    <a:lumMod val="50000"/>
                  </a:schemeClr>
                </a:solidFill>
              </a:rPr>
              <a:t>18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6876256" y="3861048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accent6">
                    <a:lumMod val="50000"/>
                  </a:schemeClr>
                </a:solidFill>
              </a:rPr>
              <a:t>9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6876256" y="3356992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accent6">
                    <a:lumMod val="50000"/>
                  </a:schemeClr>
                </a:solidFill>
              </a:rPr>
              <a:t>11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6876256" y="2852936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accent6">
                    <a:lumMod val="50000"/>
                  </a:schemeClr>
                </a:solidFill>
              </a:rPr>
              <a:t>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548680"/>
            <a:ext cx="8064896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Převeď na stejné obsahy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67544" y="1196752"/>
            <a:ext cx="3096344" cy="335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dirty="0"/>
              <a:t>A) 5 km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B) 5 500 mm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C) 500 cm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D) 55 a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E) 55 m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F) 5 500 dm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076056" y="1196752"/>
            <a:ext cx="30963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dirty="0"/>
              <a:t>a) 55 cm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b) 5 dm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c) 500 ha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d) 55 m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e) 5 500 dm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f) 5 500 m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392560" y="1303020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2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003648" y="1845156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2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356300" y="3507824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2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658436" y="2403688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2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898044" y="4055328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2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122992" y="1290404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2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5993452" y="1854284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2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5962972" y="2951564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2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6508596" y="3505924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2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6327656" y="4053428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2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548680"/>
            <a:ext cx="8064896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Obsahy útvarů seřaď vzestupně:</a:t>
            </a:r>
          </a:p>
        </p:txBody>
      </p:sp>
      <p:sp>
        <p:nvSpPr>
          <p:cNvPr id="3" name="Elipsa 2"/>
          <p:cNvSpPr/>
          <p:nvPr/>
        </p:nvSpPr>
        <p:spPr>
          <a:xfrm>
            <a:off x="251520" y="1196752"/>
            <a:ext cx="1728192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3 dm</a:t>
            </a:r>
          </a:p>
        </p:txBody>
      </p:sp>
      <p:sp>
        <p:nvSpPr>
          <p:cNvPr id="4" name="Elipsa 3"/>
          <p:cNvSpPr/>
          <p:nvPr/>
        </p:nvSpPr>
        <p:spPr>
          <a:xfrm>
            <a:off x="1547664" y="2132856"/>
            <a:ext cx="2016224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400 cm</a:t>
            </a:r>
          </a:p>
        </p:txBody>
      </p:sp>
      <p:sp>
        <p:nvSpPr>
          <p:cNvPr id="5" name="Elipsa 4"/>
          <p:cNvSpPr/>
          <p:nvPr/>
        </p:nvSpPr>
        <p:spPr>
          <a:xfrm>
            <a:off x="179512" y="2996952"/>
            <a:ext cx="2016224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130 mm</a:t>
            </a:r>
          </a:p>
        </p:txBody>
      </p:sp>
      <p:sp>
        <p:nvSpPr>
          <p:cNvPr id="6" name="Elipsa 5"/>
          <p:cNvSpPr/>
          <p:nvPr/>
        </p:nvSpPr>
        <p:spPr>
          <a:xfrm>
            <a:off x="1557660" y="3872632"/>
            <a:ext cx="2016224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600 m</a:t>
            </a:r>
          </a:p>
        </p:txBody>
      </p:sp>
      <p:sp>
        <p:nvSpPr>
          <p:cNvPr id="7" name="Elipsa 6"/>
          <p:cNvSpPr/>
          <p:nvPr/>
        </p:nvSpPr>
        <p:spPr>
          <a:xfrm>
            <a:off x="134516" y="4719960"/>
            <a:ext cx="2016224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200 a</a:t>
            </a:r>
          </a:p>
        </p:txBody>
      </p:sp>
      <p:sp>
        <p:nvSpPr>
          <p:cNvPr id="8" name="Elipsa 7"/>
          <p:cNvSpPr/>
          <p:nvPr/>
        </p:nvSpPr>
        <p:spPr>
          <a:xfrm>
            <a:off x="1847676" y="5401668"/>
            <a:ext cx="1728192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5 a</a:t>
            </a:r>
          </a:p>
        </p:txBody>
      </p:sp>
      <p:sp>
        <p:nvSpPr>
          <p:cNvPr id="9" name="Elipsa 8"/>
          <p:cNvSpPr/>
          <p:nvPr/>
        </p:nvSpPr>
        <p:spPr>
          <a:xfrm>
            <a:off x="143024" y="5894760"/>
            <a:ext cx="1728192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3 ha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1379860" y="1388368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2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2998564" y="2350244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2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1669256" y="3205336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2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2939256" y="4064744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39552" y="476672"/>
            <a:ext cx="8064896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Jednotky obsahu používáme k určování obsahů čtverců, obdélníků…</a:t>
            </a:r>
          </a:p>
        </p:txBody>
      </p:sp>
      <p:sp>
        <p:nvSpPr>
          <p:cNvPr id="5" name="Obdélník 4"/>
          <p:cNvSpPr/>
          <p:nvPr/>
        </p:nvSpPr>
        <p:spPr>
          <a:xfrm>
            <a:off x="539552" y="1772816"/>
            <a:ext cx="8064896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Jednotky obsahu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979712" y="2348880"/>
            <a:ext cx="66247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Ahoj! Jsem čtverec o straně 1 mm. Jmenuji se _______________________.</a:t>
            </a:r>
          </a:p>
        </p:txBody>
      </p:sp>
      <p:sp>
        <p:nvSpPr>
          <p:cNvPr id="7" name="Obdélník 6"/>
          <p:cNvSpPr/>
          <p:nvPr/>
        </p:nvSpPr>
        <p:spPr>
          <a:xfrm>
            <a:off x="1043608" y="2636912"/>
            <a:ext cx="216024" cy="2160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1691680" y="2708920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accent1">
                    <a:lumMod val="50000"/>
                  </a:schemeClr>
                </a:solidFill>
              </a:rPr>
              <a:t>milimetr čtvereční – 1</a:t>
            </a:r>
            <a:r>
              <a:rPr lang="cs-CZ" sz="2400" dirty="0"/>
              <a:t> </a:t>
            </a:r>
            <a:r>
              <a:rPr lang="cs-CZ" sz="2400" dirty="0">
                <a:solidFill>
                  <a:schemeClr val="accent1">
                    <a:lumMod val="50000"/>
                  </a:schemeClr>
                </a:solidFill>
              </a:rPr>
              <a:t>mm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979712" y="3573016"/>
            <a:ext cx="66247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Ahoj! Jsem čtverec o straně 1 cm. Jmenuji se _______________________.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907704" y="3933056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accent1">
                    <a:lumMod val="50000"/>
                  </a:schemeClr>
                </a:solidFill>
              </a:rPr>
              <a:t>centimetr čtvereční – 1 cm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899592" y="3717032"/>
            <a:ext cx="576064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1907704" y="4653136"/>
            <a:ext cx="66247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Ahoj! Jsem čtverec o straně 1 dm. Jmenuji se _______________________.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1907704" y="5013176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accent1">
                    <a:lumMod val="50000"/>
                  </a:schemeClr>
                </a:solidFill>
              </a:rPr>
              <a:t> decimetr čtvereční – 1 dm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5282580" y="4997599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chemeClr val="accent1">
                    <a:lumMod val="50000"/>
                  </a:schemeClr>
                </a:solidFill>
              </a:rPr>
              <a:t>2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5280323" y="3873302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chemeClr val="accent1">
                    <a:lumMod val="50000"/>
                  </a:schemeClr>
                </a:solidFill>
              </a:rPr>
              <a:t>2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5307360" y="2665140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chemeClr val="accent1">
                    <a:lumMod val="50000"/>
                  </a:schemeClr>
                </a:solidFill>
              </a:rPr>
              <a:t>2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539552" y="4653136"/>
            <a:ext cx="1152128" cy="10801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1907704" y="5805264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 m  - obsah čtverce o straně 1 m.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2398018" y="5746626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548680"/>
            <a:ext cx="8064896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Další jednotky obsahu</a:t>
            </a:r>
          </a:p>
        </p:txBody>
      </p:sp>
      <p:sp>
        <p:nvSpPr>
          <p:cNvPr id="4" name="Obdélník 3"/>
          <p:cNvSpPr/>
          <p:nvPr/>
        </p:nvSpPr>
        <p:spPr>
          <a:xfrm>
            <a:off x="467544" y="1268760"/>
            <a:ext cx="8064896" cy="43204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1 a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67544" y="1700808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Je to obsah čtverce o straně 10 m. V arech se vyjadřuje  obsah (výměra) zahrady, menšího pole apod.</a:t>
            </a:r>
          </a:p>
        </p:txBody>
      </p:sp>
      <p:sp>
        <p:nvSpPr>
          <p:cNvPr id="6" name="Obdélník 5"/>
          <p:cNvSpPr/>
          <p:nvPr/>
        </p:nvSpPr>
        <p:spPr>
          <a:xfrm>
            <a:off x="467544" y="2852936"/>
            <a:ext cx="8064896" cy="43204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1 ha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67544" y="3429000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Je to obsah čtverce o straně 100 m. V hektarech se uvádí výměra lesů, přehrad, větších polí a rybníků.</a:t>
            </a:r>
          </a:p>
        </p:txBody>
      </p:sp>
      <p:sp>
        <p:nvSpPr>
          <p:cNvPr id="8" name="Obdélník 7"/>
          <p:cNvSpPr/>
          <p:nvPr/>
        </p:nvSpPr>
        <p:spPr>
          <a:xfrm>
            <a:off x="467544" y="4725144"/>
            <a:ext cx="8064896" cy="43204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1 km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67544" y="5229200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Je to obsah čtverce o straně 1 000 m. V kilometrech čtverečních se uvádí rozloha velkých území nebo států.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717218" y="4696265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548680"/>
            <a:ext cx="8064896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Převody jednotek obsahu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79512" y="3717032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 km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475656" y="3717032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 ha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699792" y="3717032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 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292080" y="3717032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 dm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995936" y="3717032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 m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660232" y="3717032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 cm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956376" y="3717032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 mm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743046" y="3644776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2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4408062" y="3652100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2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5888924" y="3650726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2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7230570" y="3680318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2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8639448" y="3695080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2</a:t>
            </a:r>
          </a:p>
        </p:txBody>
      </p:sp>
      <p:sp>
        <p:nvSpPr>
          <p:cNvPr id="19" name="Oblouk 18"/>
          <p:cNvSpPr/>
          <p:nvPr/>
        </p:nvSpPr>
        <p:spPr>
          <a:xfrm>
            <a:off x="7313105" y="3330465"/>
            <a:ext cx="878813" cy="701374"/>
          </a:xfrm>
          <a:prstGeom prst="arc">
            <a:avLst>
              <a:gd name="adj1" fmla="val 10711149"/>
              <a:gd name="adj2" fmla="val 0"/>
            </a:avLst>
          </a:prstGeom>
          <a:ln w="28575">
            <a:solidFill>
              <a:schemeClr val="accent1">
                <a:lumMod val="5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louk 19"/>
          <p:cNvSpPr/>
          <p:nvPr/>
        </p:nvSpPr>
        <p:spPr>
          <a:xfrm>
            <a:off x="2029544" y="3326589"/>
            <a:ext cx="878813" cy="701374"/>
          </a:xfrm>
          <a:prstGeom prst="arc">
            <a:avLst>
              <a:gd name="adj1" fmla="val 10711149"/>
              <a:gd name="adj2" fmla="val 0"/>
            </a:avLst>
          </a:prstGeom>
          <a:ln w="28575">
            <a:solidFill>
              <a:schemeClr val="accent1">
                <a:lumMod val="5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louk 20"/>
          <p:cNvSpPr/>
          <p:nvPr/>
        </p:nvSpPr>
        <p:spPr>
          <a:xfrm>
            <a:off x="3256271" y="3381829"/>
            <a:ext cx="878813" cy="701374"/>
          </a:xfrm>
          <a:prstGeom prst="arc">
            <a:avLst>
              <a:gd name="adj1" fmla="val 10711149"/>
              <a:gd name="adj2" fmla="val 0"/>
            </a:avLst>
          </a:prstGeom>
          <a:ln w="28575">
            <a:solidFill>
              <a:schemeClr val="accent1">
                <a:lumMod val="5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louk 21"/>
          <p:cNvSpPr/>
          <p:nvPr/>
        </p:nvSpPr>
        <p:spPr>
          <a:xfrm>
            <a:off x="4605536" y="3324335"/>
            <a:ext cx="878813" cy="701374"/>
          </a:xfrm>
          <a:prstGeom prst="arc">
            <a:avLst>
              <a:gd name="adj1" fmla="val 10711149"/>
              <a:gd name="adj2" fmla="val 0"/>
            </a:avLst>
          </a:prstGeom>
          <a:ln w="28575">
            <a:solidFill>
              <a:schemeClr val="accent1">
                <a:lumMod val="5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louk 22"/>
          <p:cNvSpPr/>
          <p:nvPr/>
        </p:nvSpPr>
        <p:spPr>
          <a:xfrm>
            <a:off x="6029063" y="3309257"/>
            <a:ext cx="878813" cy="701374"/>
          </a:xfrm>
          <a:prstGeom prst="arc">
            <a:avLst>
              <a:gd name="adj1" fmla="val 10711149"/>
              <a:gd name="adj2" fmla="val 0"/>
            </a:avLst>
          </a:prstGeom>
          <a:ln w="28575">
            <a:solidFill>
              <a:schemeClr val="accent1">
                <a:lumMod val="5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louk 23"/>
          <p:cNvSpPr/>
          <p:nvPr/>
        </p:nvSpPr>
        <p:spPr>
          <a:xfrm>
            <a:off x="875365" y="3309821"/>
            <a:ext cx="878813" cy="701374"/>
          </a:xfrm>
          <a:prstGeom prst="arc">
            <a:avLst>
              <a:gd name="adj1" fmla="val 10711149"/>
              <a:gd name="adj2" fmla="val 0"/>
            </a:avLst>
          </a:prstGeom>
          <a:ln w="28575">
            <a:solidFill>
              <a:schemeClr val="accent1">
                <a:lumMod val="5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extovéPole 24"/>
          <p:cNvSpPr txBox="1"/>
          <p:nvPr/>
        </p:nvSpPr>
        <p:spPr>
          <a:xfrm>
            <a:off x="899592" y="285293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: 100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2051720" y="285293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: 100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3275856" y="285293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: 100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4572000" y="285293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: 100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6084168" y="285293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: 100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7380312" y="285293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: 100</a:t>
            </a:r>
          </a:p>
        </p:txBody>
      </p:sp>
      <p:sp>
        <p:nvSpPr>
          <p:cNvPr id="31" name="Oblouk 30"/>
          <p:cNvSpPr/>
          <p:nvPr/>
        </p:nvSpPr>
        <p:spPr>
          <a:xfrm rot="10800000">
            <a:off x="686679" y="3765398"/>
            <a:ext cx="936104" cy="792088"/>
          </a:xfrm>
          <a:prstGeom prst="arc">
            <a:avLst>
              <a:gd name="adj1" fmla="val 10603175"/>
              <a:gd name="adj2" fmla="val 0"/>
            </a:avLst>
          </a:prstGeom>
          <a:ln w="28575">
            <a:solidFill>
              <a:schemeClr val="accent6">
                <a:lumMod val="5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blouk 31"/>
          <p:cNvSpPr/>
          <p:nvPr/>
        </p:nvSpPr>
        <p:spPr>
          <a:xfrm rot="10800000">
            <a:off x="1918501" y="3793119"/>
            <a:ext cx="936104" cy="792088"/>
          </a:xfrm>
          <a:prstGeom prst="arc">
            <a:avLst>
              <a:gd name="adj1" fmla="val 10603175"/>
              <a:gd name="adj2" fmla="val 0"/>
            </a:avLst>
          </a:prstGeom>
          <a:ln w="28575">
            <a:solidFill>
              <a:schemeClr val="accent6">
                <a:lumMod val="5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blouk 32"/>
          <p:cNvSpPr/>
          <p:nvPr/>
        </p:nvSpPr>
        <p:spPr>
          <a:xfrm rot="10800000">
            <a:off x="3180680" y="3764091"/>
            <a:ext cx="936104" cy="792088"/>
          </a:xfrm>
          <a:prstGeom prst="arc">
            <a:avLst>
              <a:gd name="adj1" fmla="val 10603175"/>
              <a:gd name="adj2" fmla="val 0"/>
            </a:avLst>
          </a:prstGeom>
          <a:ln w="28575">
            <a:solidFill>
              <a:schemeClr val="accent6">
                <a:lumMod val="5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blouk 33"/>
          <p:cNvSpPr/>
          <p:nvPr/>
        </p:nvSpPr>
        <p:spPr>
          <a:xfrm rot="10800000">
            <a:off x="4500917" y="3793683"/>
            <a:ext cx="936104" cy="792088"/>
          </a:xfrm>
          <a:prstGeom prst="arc">
            <a:avLst>
              <a:gd name="adj1" fmla="val 10603175"/>
              <a:gd name="adj2" fmla="val 0"/>
            </a:avLst>
          </a:prstGeom>
          <a:ln w="28575">
            <a:solidFill>
              <a:schemeClr val="accent6">
                <a:lumMod val="5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blouk 34"/>
          <p:cNvSpPr/>
          <p:nvPr/>
        </p:nvSpPr>
        <p:spPr>
          <a:xfrm rot="10800000">
            <a:off x="5880337" y="3793683"/>
            <a:ext cx="936104" cy="792088"/>
          </a:xfrm>
          <a:prstGeom prst="arc">
            <a:avLst>
              <a:gd name="adj1" fmla="val 10603175"/>
              <a:gd name="adj2" fmla="val 0"/>
            </a:avLst>
          </a:prstGeom>
          <a:ln w="28575">
            <a:solidFill>
              <a:schemeClr val="accent6">
                <a:lumMod val="5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blouk 35"/>
          <p:cNvSpPr/>
          <p:nvPr/>
        </p:nvSpPr>
        <p:spPr>
          <a:xfrm rot="10800000">
            <a:off x="7187186" y="3778605"/>
            <a:ext cx="936104" cy="792088"/>
          </a:xfrm>
          <a:prstGeom prst="arc">
            <a:avLst>
              <a:gd name="adj1" fmla="val 10603175"/>
              <a:gd name="adj2" fmla="val 0"/>
            </a:avLst>
          </a:prstGeom>
          <a:ln w="28575">
            <a:solidFill>
              <a:schemeClr val="accent6">
                <a:lumMod val="5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TextovéPole 36"/>
          <p:cNvSpPr txBox="1"/>
          <p:nvPr/>
        </p:nvSpPr>
        <p:spPr>
          <a:xfrm>
            <a:off x="755576" y="465313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. 100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1907704" y="465313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. 100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3275856" y="465313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. 100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4644008" y="465313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. 100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6012160" y="465313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. 100</a:t>
            </a:r>
          </a:p>
        </p:txBody>
      </p:sp>
      <p:sp>
        <p:nvSpPr>
          <p:cNvPr id="42" name="TextovéPole 41"/>
          <p:cNvSpPr txBox="1"/>
          <p:nvPr/>
        </p:nvSpPr>
        <p:spPr>
          <a:xfrm>
            <a:off x="7308304" y="465313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. 100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548680"/>
            <a:ext cx="8064896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Převáděj jednotky obsahu: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395535" y="1196750"/>
          <a:ext cx="8280918" cy="5256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0243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84065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dm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cm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mm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5 m = 500 dm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16 dm = 1 600 cm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4 dm</a:t>
                      </a:r>
                      <a:r>
                        <a:rPr lang="cs-CZ" sz="2400" baseline="0" dirty="0">
                          <a:solidFill>
                            <a:schemeClr val="tx1"/>
                          </a:solidFill>
                        </a:rPr>
                        <a:t> = 400 cm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8 m = </a:t>
                      </a:r>
                      <a:r>
                        <a:rPr lang="cs-CZ" sz="2400" baseline="0" dirty="0">
                          <a:solidFill>
                            <a:schemeClr val="tx1"/>
                          </a:solidFill>
                        </a:rPr>
                        <a:t>           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cm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32 dm =           cm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9 dm</a:t>
                      </a:r>
                      <a:r>
                        <a:rPr lang="cs-CZ" sz="2400" baseline="0" dirty="0">
                          <a:solidFill>
                            <a:schemeClr val="tx1"/>
                          </a:solidFill>
                        </a:rPr>
                        <a:t> =               mm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406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12 m = </a:t>
                      </a:r>
                      <a:r>
                        <a:rPr lang="cs-CZ" sz="2400" baseline="0" dirty="0">
                          <a:solidFill>
                            <a:schemeClr val="tx1"/>
                          </a:solidFill>
                        </a:rPr>
                        <a:t>           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dm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7 cm = </a:t>
                      </a:r>
                      <a:r>
                        <a:rPr lang="cs-CZ" sz="2400" baseline="0" dirty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 mm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1115616" y="119675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2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483768" y="119675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2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779912" y="119675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2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148064" y="119675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2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012160" y="177281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2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336678" y="1806083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2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6340557" y="2345184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2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7792549" y="2330669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2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6209928" y="2911241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2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7425453" y="2918182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2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6064786" y="3520842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2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6372200" y="3645024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accent6">
                    <a:lumMod val="50000"/>
                  </a:schemeClr>
                </a:solidFill>
              </a:rPr>
              <a:t>80 000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7464287" y="3544303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2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6660232" y="422108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accent6">
                    <a:lumMod val="50000"/>
                  </a:schemeClr>
                </a:solidFill>
              </a:rPr>
              <a:t>3 200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7760409" y="4104545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2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6588224" y="4797152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accent6">
                    <a:lumMod val="50000"/>
                  </a:schemeClr>
                </a:solidFill>
              </a:rPr>
              <a:t>90 000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7956376" y="465313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2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6588224" y="5373216"/>
            <a:ext cx="855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accent6">
                    <a:lumMod val="50000"/>
                  </a:schemeClr>
                </a:solidFill>
              </a:rPr>
              <a:t>1 200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7667487" y="531504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2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6372200" y="4077072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2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6228184" y="465313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2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6228184" y="5301208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2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6228184" y="5877272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2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7380312" y="5877272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2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6516216" y="5949280"/>
            <a:ext cx="711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accent6">
                    <a:lumMod val="50000"/>
                  </a:schemeClr>
                </a:solidFill>
              </a:rPr>
              <a:t>700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9" grpId="0"/>
      <p:bldP spid="21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395536" y="836712"/>
          <a:ext cx="8280918" cy="52805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0243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84065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dm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cm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mm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400 mm = 4 cm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700 cm = 7</a:t>
                      </a:r>
                      <a:r>
                        <a:rPr lang="cs-CZ" sz="2400" baseline="0" dirty="0">
                          <a:solidFill>
                            <a:schemeClr val="tx1"/>
                          </a:solidFill>
                        </a:rPr>
                        <a:t> dm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20 000 cm </a:t>
                      </a:r>
                      <a:r>
                        <a:rPr lang="cs-CZ" sz="2400" baseline="0" dirty="0">
                          <a:solidFill>
                            <a:schemeClr val="tx1"/>
                          </a:solidFill>
                        </a:rPr>
                        <a:t>= 2 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500 dm = </a:t>
                      </a:r>
                      <a:r>
                        <a:rPr lang="cs-CZ" sz="2400" baseline="0" dirty="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8067"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cs-CZ" sz="2400" baseline="0" dirty="0">
                          <a:solidFill>
                            <a:schemeClr val="tx1"/>
                          </a:solidFill>
                        </a:rPr>
                        <a:t> 000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 mm =         cm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900 000 cm</a:t>
                      </a:r>
                      <a:r>
                        <a:rPr lang="cs-CZ" sz="2400" baseline="0" dirty="0">
                          <a:solidFill>
                            <a:schemeClr val="tx1"/>
                          </a:solidFill>
                        </a:rPr>
                        <a:t> =       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4065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2 800 dm = </a:t>
                      </a:r>
                      <a:r>
                        <a:rPr lang="cs-CZ" sz="2400" baseline="0" dirty="0">
                          <a:solidFill>
                            <a:schemeClr val="tx1"/>
                          </a:solidFill>
                        </a:rPr>
                        <a:t>        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406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cs-CZ" sz="2400" baseline="0" dirty="0">
                          <a:solidFill>
                            <a:schemeClr val="tx1"/>
                          </a:solidFill>
                        </a:rPr>
                        <a:t>60 000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 cm = </a:t>
                      </a:r>
                      <a:r>
                        <a:rPr lang="cs-CZ" sz="2400" baseline="0" dirty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1115617" y="83671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2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483769" y="83671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2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779913" y="83671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2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148065" y="83671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2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156176" y="1340768"/>
            <a:ext cx="864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         2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7452320" y="1340768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2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340558" y="198514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     2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452320" y="1988840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2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209928" y="2551203"/>
            <a:ext cx="10263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               2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7425454" y="2558144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     2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6588224" y="3140968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2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6804248" y="3284984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accent6">
                    <a:lumMod val="50000"/>
                  </a:schemeClr>
                </a:solidFill>
              </a:rPr>
              <a:t>    5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7464288" y="3184265"/>
            <a:ext cx="8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       2 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7164288" y="386104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accent6">
                    <a:lumMod val="50000"/>
                  </a:schemeClr>
                </a:solidFill>
              </a:rPr>
              <a:t>   60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7812360" y="3717032"/>
            <a:ext cx="7720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        2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7452320" y="4437112"/>
            <a:ext cx="5760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accent6">
                    <a:lumMod val="50000"/>
                  </a:schemeClr>
                </a:solidFill>
              </a:rPr>
              <a:t>90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7956376" y="4293098"/>
            <a:ext cx="7920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  2 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7236296" y="5013176"/>
            <a:ext cx="5760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accent6">
                    <a:lumMod val="50000"/>
                  </a:schemeClr>
                </a:solidFill>
              </a:rPr>
              <a:t>28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7667488" y="4955008"/>
            <a:ext cx="7929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         2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6588224" y="3717032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     2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7092280" y="429309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2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6228184" y="4941170"/>
            <a:ext cx="9361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            2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7956376" y="5445224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2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7092280" y="5445224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2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7380312" y="5589240"/>
            <a:ext cx="711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accent6">
                    <a:lumMod val="50000"/>
                  </a:schemeClr>
                </a:solidFill>
              </a:rPr>
              <a:t>16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8" grpId="0"/>
      <p:bldP spid="20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548680"/>
            <a:ext cx="8064896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Převáděj: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79512" y="980728"/>
            <a:ext cx="43559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dirty="0"/>
              <a:t>7 m =			dm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85 cm =		mm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6 m =			cm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27 m =			dm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9 dm =			mm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18 m =			cm		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788024" y="980728"/>
            <a:ext cx="43559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dirty="0"/>
              <a:t>500 mm =		     cm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7 000 </a:t>
            </a:r>
            <a:r>
              <a:rPr lang="cs-CZ" sz="2400" dirty="0" err="1"/>
              <a:t>000</a:t>
            </a:r>
            <a:r>
              <a:rPr lang="cs-CZ" sz="2400" dirty="0"/>
              <a:t> cm =	     m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3 900 mm =		     cm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78 000 dm =		     m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5 000 cm =		     dm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90 000 mm =		     dm		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419872" y="1628800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2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99592" y="1556792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2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11560" y="213285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2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55576" y="2708920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2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49638" y="3249637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2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755576" y="3789040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2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275856" y="105273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2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611560" y="105273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2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3275856" y="213285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2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3275856" y="2708920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2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3347864" y="321297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2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3275856" y="3789040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2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5508104" y="105273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       2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6372200" y="155679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2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5724128" y="213285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      2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6012160" y="270892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2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5868144" y="321297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2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6156176" y="3789040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2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8284096" y="1052736"/>
            <a:ext cx="1719808" cy="316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2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8100392" y="1628800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2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8244408" y="213285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2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8100392" y="2708920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2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8244408" y="321297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2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8244408" y="3789040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2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1763688" y="1124744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accent6">
                    <a:lumMod val="50000"/>
                  </a:schemeClr>
                </a:solidFill>
              </a:rPr>
              <a:t>700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1763688" y="1628800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accent6">
                    <a:lumMod val="50000"/>
                  </a:schemeClr>
                </a:solidFill>
              </a:rPr>
              <a:t>8 500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1763688" y="2204864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accent6">
                    <a:lumMod val="50000"/>
                  </a:schemeClr>
                </a:solidFill>
              </a:rPr>
              <a:t>60 000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1763688" y="3861048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accent6">
                    <a:lumMod val="50000"/>
                  </a:schemeClr>
                </a:solidFill>
              </a:rPr>
              <a:t>180 000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1763688" y="3356992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accent6">
                    <a:lumMod val="50000"/>
                  </a:schemeClr>
                </a:solidFill>
              </a:rPr>
              <a:t>90 000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1763688" y="2780928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accent6">
                    <a:lumMod val="50000"/>
                  </a:schemeClr>
                </a:solidFill>
              </a:rPr>
              <a:t>2 700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6876256" y="1196752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accent6">
                    <a:lumMod val="50000"/>
                  </a:schemeClr>
                </a:solidFill>
              </a:rPr>
              <a:t>5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6876256" y="170080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accent6">
                    <a:lumMod val="50000"/>
                  </a:schemeClr>
                </a:solidFill>
              </a:rPr>
              <a:t>700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6876256" y="2276872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accent6">
                    <a:lumMod val="50000"/>
                  </a:schemeClr>
                </a:solidFill>
              </a:rPr>
              <a:t>39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6876256" y="3933056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accent6">
                    <a:lumMod val="50000"/>
                  </a:schemeClr>
                </a:solidFill>
              </a:rPr>
              <a:t>9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6876256" y="3429000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accent6">
                    <a:lumMod val="50000"/>
                  </a:schemeClr>
                </a:solidFill>
              </a:rPr>
              <a:t>50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6876256" y="2852936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accent6">
                    <a:lumMod val="50000"/>
                  </a:schemeClr>
                </a:solidFill>
              </a:rPr>
              <a:t>780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548680"/>
            <a:ext cx="8064896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Převáděj jednotky obsahu: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395535" y="1196750"/>
          <a:ext cx="8280918" cy="5256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0243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84065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km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ha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3 km = 300 ha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7 ha = 700</a:t>
                      </a:r>
                      <a:r>
                        <a:rPr lang="cs-CZ" sz="2400" baseline="0" dirty="0">
                          <a:solidFill>
                            <a:schemeClr val="tx1"/>
                          </a:solidFill>
                        </a:rPr>
                        <a:t> a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5 a</a:t>
                      </a:r>
                      <a:r>
                        <a:rPr lang="cs-CZ" sz="2400" baseline="0" dirty="0">
                          <a:solidFill>
                            <a:schemeClr val="tx1"/>
                          </a:solidFill>
                        </a:rPr>
                        <a:t> = 500 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lang="cs-CZ" sz="2400" baseline="0" dirty="0">
                          <a:solidFill>
                            <a:schemeClr val="tx1"/>
                          </a:solidFill>
                        </a:rPr>
                        <a:t> a 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 = </a:t>
                      </a:r>
                      <a:r>
                        <a:rPr lang="cs-CZ" sz="2400" baseline="0" dirty="0">
                          <a:solidFill>
                            <a:schemeClr val="tx1"/>
                          </a:solidFill>
                        </a:rPr>
                        <a:t>           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8 ha  =           </a:t>
                      </a:r>
                      <a:r>
                        <a:rPr lang="cs-CZ" sz="2400" baseline="0" dirty="0">
                          <a:solidFill>
                            <a:schemeClr val="tx1"/>
                          </a:solidFill>
                        </a:rPr>
                        <a:t>    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406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14 km</a:t>
                      </a:r>
                      <a:r>
                        <a:rPr lang="cs-CZ" sz="2400" baseline="0" dirty="0">
                          <a:solidFill>
                            <a:schemeClr val="tx1"/>
                          </a:solidFill>
                        </a:rPr>
                        <a:t> =               a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39</a:t>
                      </a:r>
                      <a:r>
                        <a:rPr lang="cs-CZ" sz="2400" baseline="0" dirty="0">
                          <a:solidFill>
                            <a:schemeClr val="tx1"/>
                          </a:solidFill>
                        </a:rPr>
                        <a:t> ha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 = </a:t>
                      </a:r>
                      <a:r>
                        <a:rPr lang="cs-CZ" sz="2400" baseline="0" dirty="0">
                          <a:solidFill>
                            <a:schemeClr val="tx1"/>
                          </a:solidFill>
                        </a:rPr>
                        <a:t>           a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cs-CZ" sz="2400" baseline="0" dirty="0">
                          <a:solidFill>
                            <a:schemeClr val="tx1"/>
                          </a:solidFill>
                        </a:rPr>
                        <a:t> km 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= </a:t>
                      </a:r>
                      <a:r>
                        <a:rPr lang="cs-CZ" sz="2400" baseline="0" dirty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sz="2400" baseline="0" dirty="0">
                          <a:solidFill>
                            <a:schemeClr val="tx1"/>
                          </a:solidFill>
                        </a:rPr>
                        <a:t>           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1115616" y="119675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2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004048" y="119675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2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012160" y="177281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     2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7092280" y="2996952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2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6588224" y="3645024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accent6">
                    <a:lumMod val="50000"/>
                  </a:schemeClr>
                </a:solidFill>
              </a:rPr>
              <a:t>1 200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7464287" y="3544303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 2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6660232" y="4221088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accent6">
                    <a:lumMod val="50000"/>
                  </a:schemeClr>
                </a:solidFill>
              </a:rPr>
              <a:t>80 000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7760409" y="4104545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2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6732240" y="4797152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accent6">
                    <a:lumMod val="50000"/>
                  </a:schemeClr>
                </a:solidFill>
              </a:rPr>
              <a:t>140 000  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6588224" y="5373216"/>
            <a:ext cx="855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accent6">
                    <a:lumMod val="50000"/>
                  </a:schemeClr>
                </a:solidFill>
              </a:rPr>
              <a:t>3 900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6372200" y="465313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2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6228184" y="5877272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2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6588224" y="5949280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accent6">
                    <a:lumMod val="50000"/>
                  </a:schemeClr>
                </a:solidFill>
              </a:rPr>
              <a:t>2 000 </a:t>
            </a:r>
            <a:r>
              <a:rPr lang="cs-CZ" sz="2000" dirty="0" err="1">
                <a:solidFill>
                  <a:schemeClr val="accent6">
                    <a:lumMod val="50000"/>
                  </a:schemeClr>
                </a:solidFill>
              </a:rPr>
              <a:t>000</a:t>
            </a:r>
            <a:endParaRPr lang="cs-CZ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7956376" y="5877272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9" grpId="0"/>
      <p:bldP spid="21" grpId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Tabulka 16"/>
          <p:cNvGraphicFramePr>
            <a:graphicFrameLocks noGrp="1"/>
          </p:cNvGraphicFramePr>
          <p:nvPr/>
        </p:nvGraphicFramePr>
        <p:xfrm>
          <a:off x="395535" y="1196750"/>
          <a:ext cx="8280918" cy="5256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0243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84065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km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ha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cs-CZ" sz="2400" baseline="0" dirty="0">
                          <a:solidFill>
                            <a:schemeClr val="tx1"/>
                          </a:solidFill>
                        </a:rPr>
                        <a:t> 200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 m = 12 a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lang="cs-CZ" sz="2400" baseline="0" dirty="0">
                          <a:solidFill>
                            <a:schemeClr val="tx1"/>
                          </a:solidFill>
                        </a:rPr>
                        <a:t>00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 ha = 9 km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30</a:t>
                      </a:r>
                      <a:r>
                        <a:rPr lang="cs-CZ" sz="2400" baseline="0" dirty="0">
                          <a:solidFill>
                            <a:schemeClr val="tx1"/>
                          </a:solidFill>
                        </a:rPr>
                        <a:t> 000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 m</a:t>
                      </a:r>
                      <a:r>
                        <a:rPr lang="cs-CZ" sz="2400" baseline="0" dirty="0">
                          <a:solidFill>
                            <a:schemeClr val="tx1"/>
                          </a:solidFill>
                        </a:rPr>
                        <a:t>  = 3 ha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baseline="0" dirty="0">
                          <a:solidFill>
                            <a:schemeClr val="tx1"/>
                          </a:solidFill>
                        </a:rPr>
                        <a:t>600 a 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 = </a:t>
                      </a:r>
                      <a:r>
                        <a:rPr lang="cs-CZ" sz="2400" baseline="0" dirty="0">
                          <a:solidFill>
                            <a:schemeClr val="tx1"/>
                          </a:solidFill>
                        </a:rPr>
                        <a:t>        ha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50 000 a =       km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lang="cs-CZ" sz="2400" baseline="0" dirty="0">
                          <a:solidFill>
                            <a:schemeClr val="tx1"/>
                          </a:solidFill>
                        </a:rPr>
                        <a:t> 000 </a:t>
                      </a:r>
                      <a:r>
                        <a:rPr lang="cs-CZ" sz="2400" baseline="0" dirty="0" err="1">
                          <a:solidFill>
                            <a:schemeClr val="tx1"/>
                          </a:solidFill>
                        </a:rPr>
                        <a:t>000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 m</a:t>
                      </a:r>
                      <a:r>
                        <a:rPr lang="cs-CZ" sz="2400" baseline="0" dirty="0">
                          <a:solidFill>
                            <a:schemeClr val="tx1"/>
                          </a:solidFill>
                        </a:rPr>
                        <a:t> =       km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3 900</a:t>
                      </a:r>
                      <a:r>
                        <a:rPr lang="cs-CZ" sz="2400" baseline="0" dirty="0">
                          <a:solidFill>
                            <a:schemeClr val="tx1"/>
                          </a:solidFill>
                        </a:rPr>
                        <a:t> a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 = </a:t>
                      </a:r>
                      <a:r>
                        <a:rPr lang="cs-CZ" sz="2400" baseline="0" dirty="0">
                          <a:solidFill>
                            <a:schemeClr val="tx1"/>
                          </a:solidFill>
                        </a:rPr>
                        <a:t>         ha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baseline="0" dirty="0">
                          <a:solidFill>
                            <a:schemeClr val="tx1"/>
                          </a:solidFill>
                        </a:rPr>
                        <a:t>7 900 ha 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= </a:t>
                      </a:r>
                      <a:r>
                        <a:rPr lang="cs-CZ" sz="2400" baseline="0" dirty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sz="2400" baseline="0" dirty="0">
                          <a:solidFill>
                            <a:schemeClr val="tx1"/>
                          </a:solidFill>
                        </a:rPr>
                        <a:t>  k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8" name="TextovéPole 17"/>
          <p:cNvSpPr txBox="1"/>
          <p:nvPr/>
        </p:nvSpPr>
        <p:spPr>
          <a:xfrm>
            <a:off x="1115616" y="119675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2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5004048" y="119675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2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6300192" y="177281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       2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6732240" y="2924944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2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6660232" y="3645024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accent6">
                    <a:lumMod val="50000"/>
                  </a:schemeClr>
                </a:solidFill>
              </a:rPr>
              <a:t>   6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7020272" y="4221088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accent6">
                    <a:lumMod val="50000"/>
                  </a:schemeClr>
                </a:solidFill>
              </a:rPr>
              <a:t>5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7760409" y="4104545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2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7668344" y="479715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accent6">
                    <a:lumMod val="50000"/>
                  </a:schemeClr>
                </a:solidFill>
              </a:rPr>
              <a:t>8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6948264" y="5373216"/>
            <a:ext cx="855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accent6">
                    <a:lumMod val="50000"/>
                  </a:schemeClr>
                </a:solidFill>
              </a:rPr>
              <a:t>39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7092280" y="5949280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accent6">
                    <a:lumMod val="50000"/>
                  </a:schemeClr>
                </a:solidFill>
              </a:rPr>
              <a:t>79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7956376" y="5877272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2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7308304" y="2348880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 2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8244408" y="465313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2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7164288" y="4725144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  <p:bldP spid="26" grpId="0"/>
      <p:bldP spid="27" grpId="0"/>
      <p:bldP spid="30" grpId="0"/>
    </p:bldLst>
  </p:timing>
</p:sld>
</file>

<file path=ppt/theme/theme1.xml><?xml version="1.0" encoding="utf-8"?>
<a:theme xmlns:a="http://schemas.openxmlformats.org/drawingml/2006/main" name="Motiv sady Office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901</Words>
  <Application>Microsoft Office PowerPoint</Application>
  <PresentationFormat>Předvádění na obrazovce (4:3)</PresentationFormat>
  <Paragraphs>352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Motiv sady Office</vt:lpstr>
      <vt:lpstr>Obsah, jednotky obsahu 5. ročník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Obsah, jednotky obsahu 5. ročník</dc:title>
  <dc:creator>JasLouie</dc:creator>
  <cp:lastModifiedBy>Milena Tuzarová</cp:lastModifiedBy>
  <cp:revision>44</cp:revision>
  <dcterms:created xsi:type="dcterms:W3CDTF">2011-08-15T09:49:17Z</dcterms:created>
  <dcterms:modified xsi:type="dcterms:W3CDTF">2025-02-21T13:04:10Z</dcterms:modified>
</cp:coreProperties>
</file>